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337" r:id="rId2"/>
    <p:sldId id="258" r:id="rId3"/>
    <p:sldId id="277" r:id="rId4"/>
    <p:sldId id="259" r:id="rId5"/>
    <p:sldId id="260" r:id="rId6"/>
    <p:sldId id="261" r:id="rId7"/>
    <p:sldId id="278" r:id="rId8"/>
    <p:sldId id="279" r:id="rId9"/>
    <p:sldId id="280" r:id="rId10"/>
    <p:sldId id="281" r:id="rId11"/>
    <p:sldId id="282" r:id="rId12"/>
    <p:sldId id="283" r:id="rId13"/>
    <p:sldId id="284" r:id="rId14"/>
    <p:sldId id="286" r:id="rId15"/>
    <p:sldId id="292" r:id="rId16"/>
    <p:sldId id="293" r:id="rId17"/>
    <p:sldId id="294" r:id="rId18"/>
    <p:sldId id="295" r:id="rId19"/>
    <p:sldId id="296" r:id="rId20"/>
    <p:sldId id="297" r:id="rId21"/>
    <p:sldId id="298" r:id="rId22"/>
    <p:sldId id="299" r:id="rId23"/>
    <p:sldId id="300" r:id="rId24"/>
    <p:sldId id="335" r:id="rId25"/>
    <p:sldId id="304" r:id="rId26"/>
    <p:sldId id="305" r:id="rId27"/>
    <p:sldId id="306" r:id="rId28"/>
    <p:sldId id="307" r:id="rId29"/>
    <p:sldId id="308" r:id="rId30"/>
    <p:sldId id="309" r:id="rId31"/>
    <p:sldId id="311" r:id="rId32"/>
    <p:sldId id="312" r:id="rId33"/>
    <p:sldId id="336" r:id="rId34"/>
    <p:sldId id="338" r:id="rId35"/>
    <p:sldId id="315" r:id="rId36"/>
    <p:sldId id="316" r:id="rId37"/>
    <p:sldId id="317" r:id="rId38"/>
    <p:sldId id="318" r:id="rId39"/>
    <p:sldId id="320" r:id="rId40"/>
    <p:sldId id="321" r:id="rId41"/>
    <p:sldId id="322" r:id="rId42"/>
    <p:sldId id="323" r:id="rId43"/>
    <p:sldId id="324" r:id="rId44"/>
    <p:sldId id="327" r:id="rId45"/>
    <p:sldId id="329" r:id="rId46"/>
    <p:sldId id="331" r:id="rId47"/>
    <p:sldId id="332" r:id="rId48"/>
    <p:sldId id="334" r:id="rId49"/>
    <p:sldId id="339"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05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3F9FCF-5296-E34D-9A5B-798A615BAE22}" type="datetimeFigureOut">
              <a:rPr lang="en-US" smtClean="0"/>
              <a:t>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8ECCC0-9860-A246-86F7-A29A2C5B9C24}" type="slidenum">
              <a:rPr lang="en-US" smtClean="0"/>
              <a:t>‹#›</a:t>
            </a:fld>
            <a:endParaRPr lang="en-US"/>
          </a:p>
        </p:txBody>
      </p:sp>
    </p:spTree>
    <p:extLst>
      <p:ext uri="{BB962C8B-B14F-4D97-AF65-F5344CB8AC3E}">
        <p14:creationId xmlns:p14="http://schemas.microsoft.com/office/powerpoint/2010/main" val="4510692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a:fld id="{3FE6C96A-2F54-2846-BFDD-4877F9D91C98}" type="slidenum">
              <a:rPr lang="en-US" sz="1200"/>
              <a:pPr algn="r"/>
              <a:t>1</a:t>
            </a:fld>
            <a:endParaRPr lang="en-US" sz="1200"/>
          </a:p>
        </p:txBody>
      </p:sp>
      <p:sp>
        <p:nvSpPr>
          <p:cNvPr id="79875" name="Rectangle 1026"/>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9876"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2BAEA5-327E-B441-8224-1F779BD8B651}" type="slidenum">
              <a:rPr lang="en-US"/>
              <a:pPr/>
              <a:t>10</a:t>
            </a:fld>
            <a:endParaRPr lang="en-US"/>
          </a:p>
        </p:txBody>
      </p:sp>
      <p:sp>
        <p:nvSpPr>
          <p:cNvPr id="606210" name="Rectangle 2"/>
          <p:cNvSpPr>
            <a:spLocks noGrp="1" noRot="1" noChangeAspect="1" noChangeArrowheads="1"/>
          </p:cNvSpPr>
          <p:nvPr>
            <p:ph type="sldImg"/>
          </p:nvPr>
        </p:nvSpPr>
        <p:spPr bwMode="auto">
          <a:xfrm>
            <a:off x="1160512" y="685880"/>
            <a:ext cx="4536976" cy="342939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06211" name="Rectangle 3"/>
          <p:cNvSpPr>
            <a:spLocks noGrp="1" noChangeArrowheads="1"/>
          </p:cNvSpPr>
          <p:nvPr>
            <p:ph type="body" idx="1"/>
          </p:nvPr>
        </p:nvSpPr>
        <p:spPr bwMode="auto">
          <a:xfrm>
            <a:off x="914296" y="4342847"/>
            <a:ext cx="5029408" cy="4115274"/>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4" tIns="45718" rIns="91434" bIns="45718"/>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BA988C-B465-4242-A386-FAD2E93AE4C2}" type="slidenum">
              <a:rPr lang="en-US"/>
              <a:pPr/>
              <a:t>11</a:t>
            </a:fld>
            <a:endParaRPr lang="en-US"/>
          </a:p>
        </p:txBody>
      </p:sp>
      <p:sp>
        <p:nvSpPr>
          <p:cNvPr id="622594" name="Rectangle 2"/>
          <p:cNvSpPr>
            <a:spLocks noGrp="1" noRot="1" noChangeAspect="1" noChangeArrowheads="1"/>
          </p:cNvSpPr>
          <p:nvPr>
            <p:ph type="sldImg"/>
          </p:nvPr>
        </p:nvSpPr>
        <p:spPr bwMode="auto">
          <a:xfrm>
            <a:off x="1160512" y="685880"/>
            <a:ext cx="4536976" cy="342939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22595" name="Rectangle 3"/>
          <p:cNvSpPr>
            <a:spLocks noGrp="1" noChangeArrowheads="1"/>
          </p:cNvSpPr>
          <p:nvPr>
            <p:ph type="body" idx="1"/>
          </p:nvPr>
        </p:nvSpPr>
        <p:spPr bwMode="auto">
          <a:xfrm>
            <a:off x="914296" y="4342847"/>
            <a:ext cx="5029408" cy="4115274"/>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4" tIns="45718" rIns="91434" bIns="45718"/>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C90044-9EC0-2F4C-A04A-C1DA1691A651}" type="slidenum">
              <a:rPr lang="en-US"/>
              <a:pPr/>
              <a:t>12</a:t>
            </a:fld>
            <a:endParaRPr lang="en-US"/>
          </a:p>
        </p:txBody>
      </p:sp>
      <p:sp>
        <p:nvSpPr>
          <p:cNvPr id="561154" name="Rectangle 2"/>
          <p:cNvSpPr>
            <a:spLocks noGrp="1" noRot="1" noChangeAspect="1" noChangeArrowheads="1"/>
          </p:cNvSpPr>
          <p:nvPr>
            <p:ph type="sldImg"/>
          </p:nvPr>
        </p:nvSpPr>
        <p:spPr bwMode="auto">
          <a:xfrm>
            <a:off x="1160513" y="685880"/>
            <a:ext cx="4538543" cy="342939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61155" name="Rectangle 3"/>
          <p:cNvSpPr>
            <a:spLocks noGrp="1" noChangeArrowheads="1"/>
          </p:cNvSpPr>
          <p:nvPr>
            <p:ph type="body" idx="1"/>
          </p:nvPr>
        </p:nvSpPr>
        <p:spPr bwMode="auto">
          <a:xfrm>
            <a:off x="914296" y="4342847"/>
            <a:ext cx="5029408" cy="4115274"/>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6E4873-8256-144B-9DDE-F73957C25A34}" type="slidenum">
              <a:rPr lang="en-US"/>
              <a:pPr/>
              <a:t>14</a:t>
            </a:fld>
            <a:endParaRPr lang="en-US"/>
          </a:p>
        </p:txBody>
      </p:sp>
      <p:sp>
        <p:nvSpPr>
          <p:cNvPr id="569346" name="Rectangle 2"/>
          <p:cNvSpPr>
            <a:spLocks noGrp="1" noRot="1" noChangeAspect="1" noChangeArrowheads="1"/>
          </p:cNvSpPr>
          <p:nvPr>
            <p:ph type="sldImg"/>
          </p:nvPr>
        </p:nvSpPr>
        <p:spPr bwMode="auto">
          <a:xfrm>
            <a:off x="1160513" y="685880"/>
            <a:ext cx="4538543" cy="342939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69347" name="Rectangle 3"/>
          <p:cNvSpPr>
            <a:spLocks noGrp="1" noChangeArrowheads="1"/>
          </p:cNvSpPr>
          <p:nvPr>
            <p:ph type="body" idx="1"/>
          </p:nvPr>
        </p:nvSpPr>
        <p:spPr bwMode="auto">
          <a:xfrm>
            <a:off x="914296" y="4342847"/>
            <a:ext cx="5029408" cy="4115274"/>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956A33C-E5B8-D144-8E08-C4947535A534}" type="slidenum">
              <a:rPr lang="en-US"/>
              <a:pPr/>
              <a:t>17</a:t>
            </a:fld>
            <a:endParaRPr lang="en-US"/>
          </a:p>
        </p:txBody>
      </p:sp>
      <p:sp>
        <p:nvSpPr>
          <p:cNvPr id="577538" name="Rectangle 7"/>
          <p:cNvSpPr txBox="1">
            <a:spLocks noGrp="1" noChangeArrowheads="1"/>
          </p:cNvSpPr>
          <p:nvPr/>
        </p:nvSpPr>
        <p:spPr bwMode="auto">
          <a:xfrm>
            <a:off x="3886148" y="8687275"/>
            <a:ext cx="2971853" cy="45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nchor="b"/>
          <a:lstStyle>
            <a:lvl1pPr algn="l" defTabSz="920750">
              <a:defRPr sz="2400">
                <a:solidFill>
                  <a:schemeClr val="tx1"/>
                </a:solidFill>
                <a:latin typeface="Times" charset="0"/>
                <a:ea typeface="ＭＳ Ｐゴシック" charset="0"/>
              </a:defRPr>
            </a:lvl1pPr>
            <a:lvl2pPr marL="38227000" indent="-37766625" algn="l" defTabSz="920750">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a:fld id="{5E181693-F627-D14A-A5D6-E7B553F1213E}" type="slidenum">
              <a:rPr lang="en-US" sz="1200"/>
              <a:pPr algn="r"/>
              <a:t>17</a:t>
            </a:fld>
            <a:endParaRPr lang="en-US" sz="1200"/>
          </a:p>
        </p:txBody>
      </p:sp>
      <p:sp>
        <p:nvSpPr>
          <p:cNvPr id="577539" name="Rectangle 2"/>
          <p:cNvSpPr>
            <a:spLocks noGrp="1" noRot="1" noChangeAspect="1" noChangeArrowheads="1"/>
          </p:cNvSpPr>
          <p:nvPr>
            <p:ph type="sldImg"/>
          </p:nvPr>
        </p:nvSpPr>
        <p:spPr bwMode="auto">
          <a:xfrm>
            <a:off x="1160512" y="685880"/>
            <a:ext cx="4536976" cy="342939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77540" name="Rectangle 3"/>
          <p:cNvSpPr>
            <a:spLocks noGrp="1" noChangeArrowheads="1"/>
          </p:cNvSpPr>
          <p:nvPr>
            <p:ph type="body" idx="1"/>
          </p:nvPr>
        </p:nvSpPr>
        <p:spPr bwMode="auto">
          <a:xfrm>
            <a:off x="914296" y="4342847"/>
            <a:ext cx="5029408" cy="4115274"/>
          </a:xfrm>
          <a:prstGeom prst="rect">
            <a:avLst/>
          </a:prstGeom>
          <a:solidFill>
            <a:srgbClr val="FFFFFF"/>
          </a:solidFill>
          <a:ln>
            <a:solidFill>
              <a:srgbClr val="000000"/>
            </a:solidFill>
            <a:miter lim="800000"/>
            <a:headEnd/>
            <a:tailEnd/>
          </a:ln>
        </p:spPr>
        <p:txBody>
          <a:bodyPr lIns="91434" tIns="45718" rIns="91434" bIns="45718"/>
          <a:lstStyle/>
          <a:p>
            <a:r>
              <a:rPr lang="en-US" sz="1000">
                <a:solidFill>
                  <a:srgbClr val="000000"/>
                </a:solidFill>
              </a:rPr>
              <a:t>•Left-looking. Left panel, lava channels on the southern slopes of Ovda Regio show the effects of topographic slope. Slopes facing away from the spacecraft (to    the east) are elongated and appear to be in shadow, while west-facing slopes are foreshortened and radar-bright. </a:t>
            </a:r>
          </a:p>
          <a:p>
            <a:r>
              <a:rPr lang="en-US" sz="1000">
                <a:solidFill>
                  <a:srgbClr val="000000"/>
                </a:solidFill>
              </a:rPr>
              <a:t>• The center panel shows Aurelia Crater. The brightness of the crater's ejecta and floor deposits indicates a surface that is very rough at the centimeter-scale-operating wavelengths of the SAR.  </a:t>
            </a:r>
          </a:p>
          <a:p>
            <a:r>
              <a:rPr lang="en-US" sz="1000">
                <a:solidFill>
                  <a:srgbClr val="000000"/>
                </a:solidFill>
              </a:rPr>
              <a:t>• In the right panel, notice that while the landforms do not appear to change much across the image, the western half of the image appears brighter. The western portion of the image is the southeastern portion of Maxwell Montes: At elevations greater than about 4 kilometers above mean planetary radius, the mountains are inherently more reflective, much like aluminum foil is more reflective than paper. High reflectivity at high elevations is nearly universal on Venus and is thought to represent differences in chemical weathering of rocks at high and low elevations.  Reflective stuff found at Atla, Ishtar, Beta. (iron pyrite -- fools good)</a:t>
            </a:r>
          </a:p>
          <a:p>
            <a:endParaRPr lang="en-US" sz="1000">
              <a:solidFill>
                <a:srgbClr val="000000"/>
              </a:solidFill>
            </a:endParaRPr>
          </a:p>
          <a:p>
            <a:r>
              <a:rPr lang="en-US" sz="1000">
                <a:solidFill>
                  <a:srgbClr val="000000"/>
                </a:solidFill>
              </a:rPr>
              <a:t>The left and center images are 90 x  180 kilometers, and the right image is 240 x 480 kilometers.</a:t>
            </a:r>
          </a:p>
          <a:p>
            <a:r>
              <a:rPr lang="en-US" sz="1000">
                <a:solidFill>
                  <a:srgbClr val="000000"/>
                </a:solidFill>
              </a:rPr>
              <a:t>Reminder:  Moon dark/light were visible images - indicate composition:  dark (mare), light (cratered highlands) </a:t>
            </a:r>
          </a:p>
          <a:p>
            <a:endParaRPr lang="en-US" sz="1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46F0ED-2DA4-E249-9F97-BB924673D1C3}" type="slidenum">
              <a:rPr lang="en-US"/>
              <a:pPr/>
              <a:t>21</a:t>
            </a:fld>
            <a:endParaRPr lang="en-US"/>
          </a:p>
        </p:txBody>
      </p:sp>
      <p:sp>
        <p:nvSpPr>
          <p:cNvPr id="670722" name="Rectangle 2"/>
          <p:cNvSpPr>
            <a:spLocks noGrp="1" noRot="1" noChangeAspect="1" noChangeArrowheads="1"/>
          </p:cNvSpPr>
          <p:nvPr>
            <p:ph type="sldImg"/>
          </p:nvPr>
        </p:nvSpPr>
        <p:spPr bwMode="auto">
          <a:xfrm>
            <a:off x="1160513" y="685880"/>
            <a:ext cx="4538543" cy="342939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70723" name="Rectangle 3"/>
          <p:cNvSpPr>
            <a:spLocks noGrp="1" noChangeArrowheads="1"/>
          </p:cNvSpPr>
          <p:nvPr>
            <p:ph type="body" idx="1"/>
          </p:nvPr>
        </p:nvSpPr>
        <p:spPr bwMode="auto">
          <a:xfrm>
            <a:off x="914296" y="4342847"/>
            <a:ext cx="5029408" cy="4115274"/>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B8F17F5-EC29-1B41-A146-969C179DEE14}" type="slidenum">
              <a:rPr lang="en-US" sz="1200"/>
              <a:pPr eaLnBrk="1" hangingPunct="1"/>
              <a:t>25</a:t>
            </a:fld>
            <a:endParaRPr 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21251B-1836-D34E-A940-735DBDC42B28}" type="slidenum">
              <a:rPr lang="en-US" sz="1200"/>
              <a:pPr eaLnBrk="1" hangingPunct="1"/>
              <a:t>26</a:t>
            </a:fld>
            <a:endParaRPr lang="en-US" sz="120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2400">
                <a:latin typeface="Arial" charset="0"/>
              </a:rPr>
              <a:t>ENVISAT IS1 Track 048 (ascending). Orbits 13629 and 18639. NOAA</a:t>
            </a:r>
            <a:r>
              <a:rPr lang="ja-JP" altLang="en-US" sz="2400">
                <a:latin typeface="Arial" charset="0"/>
              </a:rPr>
              <a:t>’</a:t>
            </a:r>
            <a:r>
              <a:rPr lang="en-US" sz="2400">
                <a:latin typeface="Arial" charset="0"/>
              </a:rPr>
              <a:t>s NOHRSC website shows the ground bare of snow during each acquisition date.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FFB14F-F407-A64C-A63E-6D0CE9B1AA79}" type="slidenum">
              <a:rPr lang="en-US" sz="1200"/>
              <a:pPr eaLnBrk="1" hangingPunct="1"/>
              <a:t>27</a:t>
            </a:fld>
            <a:endParaRPr 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1F49E6-C3E6-EF41-82C7-871D9FD81A7B}" type="slidenum">
              <a:rPr lang="en-US" sz="1200"/>
              <a:pPr eaLnBrk="1" hangingPunct="1"/>
              <a:t>28</a:t>
            </a:fld>
            <a:endParaRPr lang="en-US" sz="1200"/>
          </a:p>
        </p:txBody>
      </p:sp>
      <p:sp>
        <p:nvSpPr>
          <p:cNvPr id="29699" name="Rectangle 2"/>
          <p:cNvSpPr>
            <a:spLocks noGrp="1" noRot="1" noChangeAspect="1" noChangeArrowheads="1" noTextEdit="1"/>
          </p:cNvSpPr>
          <p:nvPr>
            <p:ph type="sldImg"/>
          </p:nvPr>
        </p:nvSpPr>
        <p:spPr>
          <a:solidFill>
            <a:srgbClr val="FFFFFF"/>
          </a:solidFill>
          <a:ln/>
        </p:spPr>
      </p:sp>
      <p:sp>
        <p:nvSpPr>
          <p:cNvPr id="297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a:fld id="{3FE6C96A-2F54-2846-BFDD-4877F9D91C98}" type="slidenum">
              <a:rPr lang="en-US" sz="1200"/>
              <a:pPr algn="r"/>
              <a:t>2</a:t>
            </a:fld>
            <a:endParaRPr lang="en-US" sz="1200"/>
          </a:p>
        </p:txBody>
      </p:sp>
      <p:sp>
        <p:nvSpPr>
          <p:cNvPr id="79875" name="Rectangle 1026"/>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9876"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63D443-6907-0042-BB91-ED80075FC0FC}" type="slidenum">
              <a:rPr lang="en-US" sz="1200"/>
              <a:pPr eaLnBrk="1" hangingPunct="1"/>
              <a:t>29</a:t>
            </a:fld>
            <a:endParaRPr lang="en-US" sz="12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FBDC19A-BCFC-DD47-92FB-EBB8C8567774}" type="slidenum">
              <a:rPr lang="en-US" sz="1200"/>
              <a:pPr eaLnBrk="1" hangingPunct="1"/>
              <a:t>30</a:t>
            </a:fld>
            <a:endParaRPr lang="en-US" sz="1200"/>
          </a:p>
        </p:txBody>
      </p:sp>
      <p:sp>
        <p:nvSpPr>
          <p:cNvPr id="33795" name="Rectangle 2"/>
          <p:cNvSpPr>
            <a:spLocks noGrp="1" noRot="1" noChangeAspect="1" noChangeArrowheads="1"/>
          </p:cNvSpPr>
          <p:nvPr>
            <p:ph type="sldImg"/>
          </p:nvPr>
        </p:nvSpPr>
        <p:spPr>
          <a:xfrm>
            <a:off x="1144588" y="685800"/>
            <a:ext cx="4572000" cy="3429000"/>
          </a:xfrm>
          <a:solidFill>
            <a:srgbClr val="FFFFFF"/>
          </a:solidFill>
          <a:ln/>
        </p:spPr>
      </p:sp>
      <p:sp>
        <p:nvSpPr>
          <p:cNvPr id="33796"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90727" tIns="45363" rIns="90727" bIns="45363"/>
          <a:lstStyle/>
          <a:p>
            <a:pPr eaLnBrk="1" hangingPunct="1">
              <a:spcBef>
                <a:spcPct val="0"/>
              </a:spcBef>
            </a:pPr>
            <a:endParaRPr lang="en-US" sz="240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FD9D732-022D-E948-9EE2-DBD846770B1C}" type="slidenum">
              <a:rPr lang="en-US" sz="1200"/>
              <a:pPr eaLnBrk="1" hangingPunct="1"/>
              <a:t>31</a:t>
            </a:fld>
            <a:endParaRPr lang="en-US" sz="1200"/>
          </a:p>
        </p:txBody>
      </p:sp>
      <p:sp>
        <p:nvSpPr>
          <p:cNvPr id="37891" name="Rectangle 2"/>
          <p:cNvSpPr>
            <a:spLocks noGrp="1" noRot="1" noChangeAspect="1" noChangeArrowheads="1"/>
          </p:cNvSpPr>
          <p:nvPr>
            <p:ph type="sldImg"/>
          </p:nvPr>
        </p:nvSpPr>
        <p:spPr>
          <a:xfrm>
            <a:off x="1144588" y="685800"/>
            <a:ext cx="4572000" cy="3429000"/>
          </a:xfrm>
          <a:solidFill>
            <a:srgbClr val="FFFFFF"/>
          </a:solidFill>
          <a:ln/>
        </p:spPr>
      </p:sp>
      <p:sp>
        <p:nvSpPr>
          <p:cNvPr id="37892"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90727" tIns="45363" rIns="90727" bIns="45363"/>
          <a:lstStyle/>
          <a:p>
            <a:pPr eaLnBrk="1" hangingPunct="1">
              <a:spcBef>
                <a:spcPct val="0"/>
              </a:spcBef>
            </a:pPr>
            <a:endParaRPr lang="en-US" sz="240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3A73B4-9CF6-944C-9E2F-F75BBDC8572E}" type="slidenum">
              <a:rPr lang="en-US" sz="1200"/>
              <a:pPr eaLnBrk="1" hangingPunct="1"/>
              <a:t>32</a:t>
            </a:fld>
            <a:endParaRPr lang="en-US" sz="1200"/>
          </a:p>
        </p:txBody>
      </p:sp>
      <p:sp>
        <p:nvSpPr>
          <p:cNvPr id="46083" name="Rectangle 1026"/>
          <p:cNvSpPr>
            <a:spLocks noGrp="1" noRot="1" noChangeAspect="1" noChangeArrowheads="1" noTextEdit="1"/>
          </p:cNvSpPr>
          <p:nvPr>
            <p:ph type="sldImg"/>
          </p:nvPr>
        </p:nvSpPr>
        <p:spPr>
          <a:ln/>
        </p:spPr>
      </p:sp>
      <p:sp>
        <p:nvSpPr>
          <p:cNvPr id="46084"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7C0227-4E7A-C249-A591-66D357E7605D}" type="slidenum">
              <a:rPr lang="en-US" sz="1200"/>
              <a:pPr eaLnBrk="1" hangingPunct="1"/>
              <a:t>34</a:t>
            </a:fld>
            <a:endParaRPr lang="en-US" sz="120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A0F1AF-6B95-ED43-880B-8CA666EFE18C}" type="slidenum">
              <a:rPr lang="en-US" sz="1200"/>
              <a:pPr eaLnBrk="1" hangingPunct="1"/>
              <a:t>35</a:t>
            </a:fld>
            <a:endParaRPr lang="en-US" sz="1200"/>
          </a:p>
        </p:txBody>
      </p:sp>
      <p:sp>
        <p:nvSpPr>
          <p:cNvPr id="48131" name="Rectangle 2"/>
          <p:cNvSpPr>
            <a:spLocks noGrp="1" noRot="1" noChangeAspect="1" noChangeArrowheads="1" noTextEdit="1"/>
          </p:cNvSpPr>
          <p:nvPr>
            <p:ph type="sldImg"/>
          </p:nvPr>
        </p:nvSpPr>
        <p:spPr>
          <a:solidFill>
            <a:srgbClr val="FFFFFF"/>
          </a:solidFill>
          <a:ln/>
        </p:spPr>
      </p:sp>
      <p:sp>
        <p:nvSpPr>
          <p:cNvPr id="48132"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88615" tIns="44307" rIns="88615" bIns="44307"/>
          <a:lstStyle/>
          <a:p>
            <a:pPr eaLnBrk="1" hangingPunct="1"/>
            <a:endParaRPr 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20F7DC9-0E6E-9D42-958A-F5D1ECFD2DBD}" type="slidenum">
              <a:rPr lang="en-US" sz="1200"/>
              <a:pPr eaLnBrk="1" hangingPunct="1"/>
              <a:t>36</a:t>
            </a:fld>
            <a:endParaRPr lang="en-US" sz="1200"/>
          </a:p>
        </p:txBody>
      </p:sp>
      <p:sp>
        <p:nvSpPr>
          <p:cNvPr id="50179" name="Rectangle 2"/>
          <p:cNvSpPr>
            <a:spLocks noGrp="1" noRot="1" noChangeAspect="1" noChangeArrowheads="1" noTextEdit="1"/>
          </p:cNvSpPr>
          <p:nvPr>
            <p:ph type="sldImg"/>
          </p:nvPr>
        </p:nvSpPr>
        <p:spPr>
          <a:solidFill>
            <a:srgbClr val="FFFFFF"/>
          </a:solidFill>
          <a:ln/>
        </p:spPr>
      </p:sp>
      <p:sp>
        <p:nvSpPr>
          <p:cNvPr id="50180"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88615" tIns="44307" rIns="88615" bIns="44307"/>
          <a:lstStyle/>
          <a:p>
            <a:pPr eaLnBrk="1" hangingPunct="1"/>
            <a:endParaRPr lang="en-US">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397B47-D1DC-1C40-A629-AEB04281276B}" type="slidenum">
              <a:rPr lang="en-US" sz="1200"/>
              <a:pPr eaLnBrk="1" hangingPunct="1"/>
              <a:t>37</a:t>
            </a:fld>
            <a:endParaRPr lang="en-US" sz="1200"/>
          </a:p>
        </p:txBody>
      </p:sp>
      <p:sp>
        <p:nvSpPr>
          <p:cNvPr id="52227" name="Rectangle 1026"/>
          <p:cNvSpPr>
            <a:spLocks noGrp="1" noRot="1" noChangeAspect="1" noChangeArrowheads="1" noTextEdit="1"/>
          </p:cNvSpPr>
          <p:nvPr>
            <p:ph type="sldImg"/>
          </p:nvPr>
        </p:nvSpPr>
        <p:spPr>
          <a:ln/>
        </p:spPr>
      </p:sp>
      <p:sp>
        <p:nvSpPr>
          <p:cNvPr id="5222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EFAE52E-4A62-9C46-8EEC-6DE9A08D43DB}" type="slidenum">
              <a:rPr lang="en-US" sz="1200"/>
              <a:pPr eaLnBrk="1" hangingPunct="1"/>
              <a:t>38</a:t>
            </a:fld>
            <a:endParaRPr lang="en-US" sz="120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1DD3ED-F1A1-4441-90BB-2924A72D0F50}" type="slidenum">
              <a:rPr lang="en-US"/>
              <a:pPr/>
              <a:t>3</a:t>
            </a:fld>
            <a:endParaRPr lang="en-US"/>
          </a:p>
        </p:txBody>
      </p:sp>
      <p:sp>
        <p:nvSpPr>
          <p:cNvPr id="546818" name="Rectangle 2"/>
          <p:cNvSpPr>
            <a:spLocks noGrp="1" noRot="1" noChangeAspect="1" noChangeArrowheads="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46819" name="Rectangle 3"/>
          <p:cNvSpPr>
            <a:spLocks noGrp="1" noChangeArrowheads="1"/>
          </p:cNvSpPr>
          <p:nvPr>
            <p:ph type="body" idx="1"/>
          </p:nvPr>
        </p:nvSpPr>
        <p:spPr bwMode="auto">
          <a:xfrm>
            <a:off x="914296" y="4342847"/>
            <a:ext cx="5029408" cy="4115274"/>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9E7EAF-54AA-F844-BE05-A25F370148FE}" type="slidenum">
              <a:rPr lang="en-US" sz="1200"/>
              <a:pPr eaLnBrk="1" hangingPunct="1"/>
              <a:t>39</a:t>
            </a:fld>
            <a:endParaRPr lang="en-US" sz="1200"/>
          </a:p>
        </p:txBody>
      </p:sp>
      <p:sp>
        <p:nvSpPr>
          <p:cNvPr id="58371" name="Rectangle 2"/>
          <p:cNvSpPr>
            <a:spLocks noGrp="1" noRot="1" noChangeAspect="1" noChangeArrowheads="1"/>
          </p:cNvSpPr>
          <p:nvPr>
            <p:ph type="sldImg"/>
          </p:nvPr>
        </p:nvSpPr>
        <p:spPr>
          <a:solidFill>
            <a:srgbClr val="FFFFFF"/>
          </a:solidFill>
          <a:ln/>
        </p:spPr>
      </p:sp>
      <p:sp>
        <p:nvSpPr>
          <p:cNvPr id="5837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latin typeface="Arial" charset="0"/>
              </a:rPr>
              <a:t>49 ERS acquisitions from 1992 to 2000 were used to develop the permanent scatterer data set shown here. In addition to the plate-boundary strain evidenced by the (orange-to-blue) range-change gradient across the  San Andreas fault system in the Bay Area, these data reveal (1) the distribution of aseismic slip and seismic  potential of the Hayward fault and at San Juan Bautista, (2) the dynamics of aquifer deformation in the Santa Clara Valley, (3) rapid settling along the margins of San Francisco Bay, such as at Treasure Island, (4) dynamics of deep-seated landslides in the Berkeley Hills, and (5) the rheology of the upper mantle from postseismic relaxation following the 1989 Loma Prieta earthquake (evidenced by ≤ 2 mm/yr subsidence there).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7C0227-4E7A-C249-A591-66D357E7605D}" type="slidenum">
              <a:rPr lang="en-US" sz="1200"/>
              <a:pPr eaLnBrk="1" hangingPunct="1"/>
              <a:t>40</a:t>
            </a:fld>
            <a:endParaRPr lang="en-US" sz="120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69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90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310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51C86A6-2798-6544-847E-755C9EBFA75B}" type="slidenum">
              <a:rPr lang="en-US" sz="1200"/>
              <a:pPr eaLnBrk="1" hangingPunct="1"/>
              <a:t>44</a:t>
            </a:fld>
            <a:endParaRPr lang="en-US"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A96C53-7872-EC4A-84A9-A9075EC9AEC5}" type="slidenum">
              <a:rPr lang="en-US" sz="1200"/>
              <a:pPr eaLnBrk="1" hangingPunct="1"/>
              <a:t>45</a:t>
            </a:fld>
            <a:endParaRPr lang="en-US" sz="12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F11C0F-1E52-4540-B08C-9EBF60F70002}" type="slidenum">
              <a:rPr lang="en-US" sz="1200"/>
              <a:pPr eaLnBrk="1" hangingPunct="1"/>
              <a:t>46</a:t>
            </a:fld>
            <a:endParaRPr lang="en-US" sz="120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AE33D3-B452-5944-9033-4E5D0C30ED76}" type="slidenum">
              <a:rPr lang="en-US" sz="1200"/>
              <a:pPr eaLnBrk="1" hangingPunct="1"/>
              <a:t>47</a:t>
            </a:fld>
            <a:endParaRPr lang="en-US" sz="120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FCFBE93-9BC2-9943-A1B8-2C2934725DA8}" type="slidenum">
              <a:rPr lang="en-US" sz="1200"/>
              <a:pPr eaLnBrk="1" hangingPunct="1"/>
              <a:t>48</a:t>
            </a:fld>
            <a:endParaRPr lang="en-US" sz="120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7170" name="Rectangle 3"/>
          <p:cNvSpPr>
            <a:spLocks noGrp="1" noRot="1" noChangeAspect="1" noChangeArrowheads="1" noTextEdit="1"/>
          </p:cNvSpPr>
          <p:nvPr>
            <p:ph type="sldImg"/>
          </p:nvPr>
        </p:nvSpPr>
        <p:spPr>
          <a:ln cap="flat"/>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a:fld id="{3FE6C96A-2F54-2846-BFDD-4877F9D91C98}" type="slidenum">
              <a:rPr lang="en-US" sz="1200"/>
              <a:pPr algn="r"/>
              <a:t>49</a:t>
            </a:fld>
            <a:endParaRPr lang="en-US" sz="1200"/>
          </a:p>
        </p:txBody>
      </p:sp>
      <p:sp>
        <p:nvSpPr>
          <p:cNvPr id="79875" name="Rectangle 1026"/>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9876"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9218" name="Rectangle 3"/>
          <p:cNvSpPr>
            <a:spLocks noGrp="1" noRot="1" noChangeAspect="1" noChangeArrowheads="1" noTextEdit="1"/>
          </p:cNvSpPr>
          <p:nvPr>
            <p:ph type="sldImg"/>
          </p:nvPr>
        </p:nvSpPr>
        <p:spPr>
          <a:ln cap="fla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The length of the radar antenna determines the resolution in the azimuth (along-track) direction of the image: the longer the antenna, the finer the resolution in this dimension. Synthetic Aperture Radar (SAR) refers to a technique used to synthesize a very long antenna by combining signals (echoes) received by the radar as it moves along its flight track. Aperture means the opening used to collect the reflected energy that is used to form an image. In the case of a camera, this would be the shutter opening; for radar it is the antenna. A synthetic aperture is constructed by moving a real aperture or antenna through a series of positions along the flight track.  </a:t>
            </a:r>
          </a:p>
          <a:p>
            <a:r>
              <a:rPr lang="en-US">
                <a:ea typeface="ＭＳ Ｐゴシック" charset="0"/>
                <a:cs typeface="ＭＳ Ｐゴシック" charset="0"/>
              </a:rPr>
              <a:t>As the radar moves, a pulse is transmitted at each position; the return echoes pass through the receiver and are recorded in an 'echo store.' Because the radar is moving relative to the ground, the returned echoes are Doppler-shifted (negatively as the radar approaches a target; positively as it moves away). Comparing the Doppler-shifted frequencies to a reference frequency allows many returned signals to be "focused" on a single point, effectively increasing the length of the antenna that is imaging that particular point. This focusing operation, commonly known as SAR processing, is now done digitally on fast computer systems. The trick in SAR processing is to correctly match the variation in Doppler frequency for each point in the image: this requires very precise knowledge of the relative motion between the platform and the imaged objects (which is the cause of the Doppler variation in the first place). </a:t>
            </a:r>
          </a:p>
          <a:p>
            <a:r>
              <a:rPr lang="en-US">
                <a:ea typeface="ＭＳ Ｐゴシック" charset="0"/>
                <a:cs typeface="ＭＳ Ｐゴシック" charset="0"/>
              </a:rPr>
              <a:t>Synthetic aperture radar is now a mature technique used to generate radar images in which fine detail can be resolved. SARs provide unique capabilities as an imaging tool. Because they provide their own illumination (the radar pulses), they can image at any time of day or night, regardless of sun illumination. And because the radar wavelengths are much longer than those of visible or infrared light, SARs can also "see" through cloudy and dusty conditions that visible and infrared instruments cannot. </a:t>
            </a:r>
          </a:p>
          <a:p>
            <a:endParaRPr lang="en-US">
              <a:ea typeface="ＭＳ Ｐゴシック" charset="0"/>
              <a:cs typeface="ＭＳ Ｐゴシック" charset="0"/>
            </a:endParaRPr>
          </a:p>
        </p:txBody>
      </p:sp>
      <p:sp>
        <p:nvSpPr>
          <p:cNvPr id="11266" name="Rectangle 3"/>
          <p:cNvSpPr>
            <a:spLocks noGrp="1" noRot="1" noChangeAspect="1" noChangeArrowheads="1" noTextEdit="1"/>
          </p:cNvSpPr>
          <p:nvPr>
            <p:ph type="sldImg"/>
          </p:nvPr>
        </p:nvSpPr>
        <p:spPr>
          <a:ln cap="flat"/>
        </p:spPr>
      </p:sp>
      <p:sp>
        <p:nvSpPr>
          <p:cNvPr id="11267" name="Rectangle 4"/>
          <p:cNvSpPr>
            <a:spLocks noChangeArrowheads="1"/>
          </p:cNvSpPr>
          <p:nvPr/>
        </p:nvSpPr>
        <p:spPr bwMode="auto">
          <a:xfrm>
            <a:off x="3179763" y="8521700"/>
            <a:ext cx="32670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latin typeface="Times" charset="0"/>
              </a:rPr>
              <a:t>from http://southport.jpl.nasa.gov/desc/imagingradarv3.html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0A5E98-E9A1-DD43-8172-7524114DFB8B}" type="slidenum">
              <a:rPr lang="en-US"/>
              <a:pPr/>
              <a:t>7</a:t>
            </a:fld>
            <a:endParaRPr lang="en-US"/>
          </a:p>
        </p:txBody>
      </p:sp>
      <p:sp>
        <p:nvSpPr>
          <p:cNvPr id="550914" name="Rectangle 2"/>
          <p:cNvSpPr>
            <a:spLocks noGrp="1" noRot="1" noChangeAspect="1" noChangeArrowheads="1"/>
          </p:cNvSpPr>
          <p:nvPr>
            <p:ph type="sldImg"/>
          </p:nvPr>
        </p:nvSpPr>
        <p:spPr bwMode="auto">
          <a:xfrm>
            <a:off x="1160513" y="685880"/>
            <a:ext cx="4538543" cy="342939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50915" name="Rectangle 3"/>
          <p:cNvSpPr>
            <a:spLocks noGrp="1" noChangeArrowheads="1"/>
          </p:cNvSpPr>
          <p:nvPr>
            <p:ph type="body" idx="1"/>
          </p:nvPr>
        </p:nvSpPr>
        <p:spPr bwMode="auto">
          <a:xfrm>
            <a:off x="914296" y="4342847"/>
            <a:ext cx="5029408" cy="4115274"/>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DBAD6F-8CE5-1C4B-AA7E-2812FFB3CE01}" type="slidenum">
              <a:rPr lang="en-US"/>
              <a:pPr/>
              <a:t>8</a:t>
            </a:fld>
            <a:endParaRPr lang="en-US"/>
          </a:p>
        </p:txBody>
      </p:sp>
      <p:sp>
        <p:nvSpPr>
          <p:cNvPr id="424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24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387F1D-66B6-CA46-8436-2F0C1F319721}" type="slidenum">
              <a:rPr lang="en-US"/>
              <a:pPr/>
              <a:t>9</a:t>
            </a:fld>
            <a:endParaRPr lang="en-US"/>
          </a:p>
        </p:txBody>
      </p:sp>
      <p:sp>
        <p:nvSpPr>
          <p:cNvPr id="425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2598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872C61-3C00-534F-913E-555088F3898E}" type="datetimeFigureOut">
              <a:rPr lang="en-US" smtClean="0"/>
              <a:t>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494D38-6FC4-6143-AEBD-A2920381C36F}" type="slidenum">
              <a:rPr lang="en-US" smtClean="0"/>
              <a:t>‹#›</a:t>
            </a:fld>
            <a:endParaRPr lang="en-US"/>
          </a:p>
        </p:txBody>
      </p:sp>
    </p:spTree>
    <p:extLst>
      <p:ext uri="{BB962C8B-B14F-4D97-AF65-F5344CB8AC3E}">
        <p14:creationId xmlns:p14="http://schemas.microsoft.com/office/powerpoint/2010/main" val="1660554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872C61-3C00-534F-913E-555088F3898E}" type="datetimeFigureOut">
              <a:rPr lang="en-US" smtClean="0"/>
              <a:t>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494D38-6FC4-6143-AEBD-A2920381C36F}" type="slidenum">
              <a:rPr lang="en-US" smtClean="0"/>
              <a:t>‹#›</a:t>
            </a:fld>
            <a:endParaRPr lang="en-US"/>
          </a:p>
        </p:txBody>
      </p:sp>
    </p:spTree>
    <p:extLst>
      <p:ext uri="{BB962C8B-B14F-4D97-AF65-F5344CB8AC3E}">
        <p14:creationId xmlns:p14="http://schemas.microsoft.com/office/powerpoint/2010/main" val="1501325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872C61-3C00-534F-913E-555088F3898E}" type="datetimeFigureOut">
              <a:rPr lang="en-US" smtClean="0"/>
              <a:t>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494D38-6FC4-6143-AEBD-A2920381C36F}" type="slidenum">
              <a:rPr lang="en-US" smtClean="0"/>
              <a:t>‹#›</a:t>
            </a:fld>
            <a:endParaRPr lang="en-US"/>
          </a:p>
        </p:txBody>
      </p:sp>
    </p:spTree>
    <p:extLst>
      <p:ext uri="{BB962C8B-B14F-4D97-AF65-F5344CB8AC3E}">
        <p14:creationId xmlns:p14="http://schemas.microsoft.com/office/powerpoint/2010/main" val="2711617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4325" y="104775"/>
            <a:ext cx="860107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593850"/>
            <a:ext cx="4214813"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72013" y="1593850"/>
            <a:ext cx="4216400" cy="4530725"/>
          </a:xfrm>
        </p:spPr>
        <p:txBody>
          <a:bodyPr/>
          <a:lstStyle/>
          <a:p>
            <a:endParaRPr lang="en-US"/>
          </a:p>
        </p:txBody>
      </p:sp>
      <p:sp>
        <p:nvSpPr>
          <p:cNvPr id="5" name="Slide Number Placeholder 4"/>
          <p:cNvSpPr>
            <a:spLocks noGrp="1"/>
          </p:cNvSpPr>
          <p:nvPr>
            <p:ph type="sldNum" sz="quarter" idx="10"/>
          </p:nvPr>
        </p:nvSpPr>
        <p:spPr>
          <a:xfrm>
            <a:off x="6553200" y="6200775"/>
            <a:ext cx="1905000" cy="457200"/>
          </a:xfrm>
        </p:spPr>
        <p:txBody>
          <a:bodyPr/>
          <a:lstStyle>
            <a:lvl1pPr>
              <a:defRPr/>
            </a:lvl1pPr>
          </a:lstStyle>
          <a:p>
            <a:fld id="{E6FBFF74-A381-6148-90C1-4BB92E4CE848}" type="slidenum">
              <a:rPr lang="en-US"/>
              <a:pPr/>
              <a:t>‹#›</a:t>
            </a:fld>
            <a:endParaRPr lang="en-US"/>
          </a:p>
        </p:txBody>
      </p:sp>
    </p:spTree>
    <p:extLst>
      <p:ext uri="{BB962C8B-B14F-4D97-AF65-F5344CB8AC3E}">
        <p14:creationId xmlns:p14="http://schemas.microsoft.com/office/powerpoint/2010/main" val="3490113662"/>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037241E1-C491-E944-914C-757BCFAEFEF1}" type="slidenum">
              <a:rPr lang="en-US"/>
              <a:pPr/>
              <a:t>‹#›</a:t>
            </a:fld>
            <a:endParaRPr lang="en-US"/>
          </a:p>
        </p:txBody>
      </p:sp>
    </p:spTree>
    <p:extLst>
      <p:ext uri="{BB962C8B-B14F-4D97-AF65-F5344CB8AC3E}">
        <p14:creationId xmlns:p14="http://schemas.microsoft.com/office/powerpoint/2010/main" val="694014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872C61-3C00-534F-913E-555088F3898E}" type="datetimeFigureOut">
              <a:rPr lang="en-US" smtClean="0"/>
              <a:t>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494D38-6FC4-6143-AEBD-A2920381C36F}" type="slidenum">
              <a:rPr lang="en-US" smtClean="0"/>
              <a:t>‹#›</a:t>
            </a:fld>
            <a:endParaRPr lang="en-US"/>
          </a:p>
        </p:txBody>
      </p:sp>
    </p:spTree>
    <p:extLst>
      <p:ext uri="{BB962C8B-B14F-4D97-AF65-F5344CB8AC3E}">
        <p14:creationId xmlns:p14="http://schemas.microsoft.com/office/powerpoint/2010/main" val="1190088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872C61-3C00-534F-913E-555088F3898E}" type="datetimeFigureOut">
              <a:rPr lang="en-US" smtClean="0"/>
              <a:t>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494D38-6FC4-6143-AEBD-A2920381C36F}" type="slidenum">
              <a:rPr lang="en-US" smtClean="0"/>
              <a:t>‹#›</a:t>
            </a:fld>
            <a:endParaRPr lang="en-US"/>
          </a:p>
        </p:txBody>
      </p:sp>
    </p:spTree>
    <p:extLst>
      <p:ext uri="{BB962C8B-B14F-4D97-AF65-F5344CB8AC3E}">
        <p14:creationId xmlns:p14="http://schemas.microsoft.com/office/powerpoint/2010/main" val="77820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872C61-3C00-534F-913E-555088F3898E}" type="datetimeFigureOut">
              <a:rPr lang="en-US" smtClean="0"/>
              <a:t>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494D38-6FC4-6143-AEBD-A2920381C36F}" type="slidenum">
              <a:rPr lang="en-US" smtClean="0"/>
              <a:t>‹#›</a:t>
            </a:fld>
            <a:endParaRPr lang="en-US"/>
          </a:p>
        </p:txBody>
      </p:sp>
    </p:spTree>
    <p:extLst>
      <p:ext uri="{BB962C8B-B14F-4D97-AF65-F5344CB8AC3E}">
        <p14:creationId xmlns:p14="http://schemas.microsoft.com/office/powerpoint/2010/main" val="4224709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872C61-3C00-534F-913E-555088F3898E}" type="datetimeFigureOut">
              <a:rPr lang="en-US" smtClean="0"/>
              <a:t>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494D38-6FC4-6143-AEBD-A2920381C36F}" type="slidenum">
              <a:rPr lang="en-US" smtClean="0"/>
              <a:t>‹#›</a:t>
            </a:fld>
            <a:endParaRPr lang="en-US"/>
          </a:p>
        </p:txBody>
      </p:sp>
    </p:spTree>
    <p:extLst>
      <p:ext uri="{BB962C8B-B14F-4D97-AF65-F5344CB8AC3E}">
        <p14:creationId xmlns:p14="http://schemas.microsoft.com/office/powerpoint/2010/main" val="3833109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872C61-3C00-534F-913E-555088F3898E}" type="datetimeFigureOut">
              <a:rPr lang="en-US" smtClean="0"/>
              <a:t>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494D38-6FC4-6143-AEBD-A2920381C36F}" type="slidenum">
              <a:rPr lang="en-US" smtClean="0"/>
              <a:t>‹#›</a:t>
            </a:fld>
            <a:endParaRPr lang="en-US"/>
          </a:p>
        </p:txBody>
      </p:sp>
    </p:spTree>
    <p:extLst>
      <p:ext uri="{BB962C8B-B14F-4D97-AF65-F5344CB8AC3E}">
        <p14:creationId xmlns:p14="http://schemas.microsoft.com/office/powerpoint/2010/main" val="3123054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872C61-3C00-534F-913E-555088F3898E}" type="datetimeFigureOut">
              <a:rPr lang="en-US" smtClean="0"/>
              <a:t>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494D38-6FC4-6143-AEBD-A2920381C36F}" type="slidenum">
              <a:rPr lang="en-US" smtClean="0"/>
              <a:t>‹#›</a:t>
            </a:fld>
            <a:endParaRPr lang="en-US"/>
          </a:p>
        </p:txBody>
      </p:sp>
    </p:spTree>
    <p:extLst>
      <p:ext uri="{BB962C8B-B14F-4D97-AF65-F5344CB8AC3E}">
        <p14:creationId xmlns:p14="http://schemas.microsoft.com/office/powerpoint/2010/main" val="3425668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872C61-3C00-534F-913E-555088F3898E}" type="datetimeFigureOut">
              <a:rPr lang="en-US" smtClean="0"/>
              <a:t>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494D38-6FC4-6143-AEBD-A2920381C36F}" type="slidenum">
              <a:rPr lang="en-US" smtClean="0"/>
              <a:t>‹#›</a:t>
            </a:fld>
            <a:endParaRPr lang="en-US"/>
          </a:p>
        </p:txBody>
      </p:sp>
    </p:spTree>
    <p:extLst>
      <p:ext uri="{BB962C8B-B14F-4D97-AF65-F5344CB8AC3E}">
        <p14:creationId xmlns:p14="http://schemas.microsoft.com/office/powerpoint/2010/main" val="2704344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872C61-3C00-534F-913E-555088F3898E}" type="datetimeFigureOut">
              <a:rPr lang="en-US" smtClean="0"/>
              <a:t>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494D38-6FC4-6143-AEBD-A2920381C36F}" type="slidenum">
              <a:rPr lang="en-US" smtClean="0"/>
              <a:t>‹#›</a:t>
            </a:fld>
            <a:endParaRPr lang="en-US"/>
          </a:p>
        </p:txBody>
      </p:sp>
    </p:spTree>
    <p:extLst>
      <p:ext uri="{BB962C8B-B14F-4D97-AF65-F5344CB8AC3E}">
        <p14:creationId xmlns:p14="http://schemas.microsoft.com/office/powerpoint/2010/main" val="199438442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872C61-3C00-534F-913E-555088F3898E}" type="datetimeFigureOut">
              <a:rPr lang="en-US" smtClean="0"/>
              <a:t>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494D38-6FC4-6143-AEBD-A2920381C36F}" type="slidenum">
              <a:rPr lang="en-US" smtClean="0"/>
              <a:t>‹#›</a:t>
            </a:fld>
            <a:endParaRPr lang="en-US"/>
          </a:p>
        </p:txBody>
      </p:sp>
    </p:spTree>
    <p:extLst>
      <p:ext uri="{BB962C8B-B14F-4D97-AF65-F5344CB8AC3E}">
        <p14:creationId xmlns:p14="http://schemas.microsoft.com/office/powerpoint/2010/main" val="4132176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Microsoft_Word_97_-_2004_Document1.doc"/><Relationship Id="rId5" Type="http://schemas.openxmlformats.org/officeDocument/2006/relationships/image" Target="../media/image12.emf"/><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Microsoft_Word_97_-_2004_Document2.doc"/><Relationship Id="rId5" Type="http://schemas.openxmlformats.org/officeDocument/2006/relationships/image" Target="../media/image13.emf"/><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5.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jpeg"/><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png"/><Relationship Id="rId6"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jpe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http://southport.jpl.nasa.gov/desc/imagingradarv3.html" TargetMode="External"/><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ChangeArrowheads="1"/>
          </p:cNvSpPr>
          <p:nvPr/>
        </p:nvSpPr>
        <p:spPr bwMode="auto">
          <a:xfrm>
            <a:off x="2362200" y="-227013"/>
            <a:ext cx="441960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3200" dirty="0">
              <a:latin typeface="Gill Sans" charset="0"/>
            </a:endParaRPr>
          </a:p>
          <a:p>
            <a:pPr algn="ctr"/>
            <a:r>
              <a:rPr lang="en-US" sz="2400" b="1" dirty="0" smtClean="0"/>
              <a:t>GMTSAR Short Course</a:t>
            </a:r>
          </a:p>
          <a:p>
            <a:pPr algn="ctr"/>
            <a:r>
              <a:rPr lang="en-US" sz="2400" b="1" dirty="0" smtClean="0"/>
              <a:t>UNAVCO, </a:t>
            </a:r>
            <a:r>
              <a:rPr lang="en-US" sz="2400" b="1" dirty="0" smtClean="0"/>
              <a:t>July 2014</a:t>
            </a:r>
            <a:endParaRPr lang="en-US" sz="2400" dirty="0"/>
          </a:p>
          <a:p>
            <a:pPr algn="ctr"/>
            <a:endParaRPr lang="en-US" sz="1400" dirty="0"/>
          </a:p>
          <a:p>
            <a:pPr algn="ctr"/>
            <a:r>
              <a:rPr lang="en-US" dirty="0"/>
              <a:t>David Sandwell, </a:t>
            </a:r>
            <a:r>
              <a:rPr lang="en-US" dirty="0" smtClean="0"/>
              <a:t>Rob </a:t>
            </a:r>
            <a:r>
              <a:rPr lang="en-US" dirty="0" err="1" smtClean="0"/>
              <a:t>Mellors</a:t>
            </a:r>
            <a:r>
              <a:rPr lang="en-US" dirty="0" smtClean="0"/>
              <a:t>, </a:t>
            </a:r>
          </a:p>
          <a:p>
            <a:pPr algn="ctr"/>
            <a:r>
              <a:rPr lang="en-US" dirty="0" err="1" smtClean="0"/>
              <a:t>Xiaopeng</a:t>
            </a:r>
            <a:r>
              <a:rPr lang="en-US" dirty="0" smtClean="0"/>
              <a:t> Tong, </a:t>
            </a:r>
            <a:r>
              <a:rPr lang="en-US" dirty="0" smtClean="0">
                <a:latin typeface="Gill Sans" charset="0"/>
              </a:rPr>
              <a:t>Scott Baker</a:t>
            </a:r>
            <a:endParaRPr lang="en-US" dirty="0">
              <a:latin typeface="Gill Sans" charset="0"/>
            </a:endParaRPr>
          </a:p>
        </p:txBody>
      </p:sp>
      <p:sp>
        <p:nvSpPr>
          <p:cNvPr id="78851" name="Text Box 3"/>
          <p:cNvSpPr txBox="1">
            <a:spLocks noChangeArrowheads="1"/>
          </p:cNvSpPr>
          <p:nvPr/>
        </p:nvSpPr>
        <p:spPr bwMode="auto">
          <a:xfrm>
            <a:off x="609600" y="2360715"/>
            <a:ext cx="8354078"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284163" indent="-284163">
              <a:defRPr sz="2400">
                <a:solidFill>
                  <a:schemeClr val="tx1"/>
                </a:solidFill>
                <a:latin typeface="Times" charset="0"/>
                <a:ea typeface="ＭＳ Ｐゴシック" charset="0"/>
                <a:cs typeface="ＭＳ Ｐゴシック" charset="0"/>
              </a:defRPr>
            </a:lvl1pPr>
            <a:lvl2pPr>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buFontTx/>
              <a:buChar char="•"/>
            </a:pPr>
            <a:r>
              <a:rPr lang="en-US" sz="2000" b="1" dirty="0" smtClean="0">
                <a:latin typeface="Helvetica" charset="0"/>
              </a:rPr>
              <a:t>Objectives:</a:t>
            </a:r>
          </a:p>
          <a:p>
            <a:pPr>
              <a:buFontTx/>
              <a:buChar char="•"/>
            </a:pPr>
            <a:endParaRPr lang="en-US" sz="2000" dirty="0" smtClean="0">
              <a:latin typeface="Helvetica" charset="0"/>
            </a:endParaRPr>
          </a:p>
          <a:p>
            <a:pPr marL="688975" lvl="1" indent="-234950">
              <a:buFontTx/>
              <a:buChar char="•"/>
            </a:pPr>
            <a:r>
              <a:rPr lang="en-US" sz="2000" dirty="0" smtClean="0">
                <a:latin typeface="Helvetica" charset="0"/>
              </a:rPr>
              <a:t>run GMT and GMTSAR on your </a:t>
            </a:r>
            <a:r>
              <a:rPr lang="en-US" sz="2000" b="1" dirty="0" smtClean="0">
                <a:latin typeface="Helvetica" charset="0"/>
              </a:rPr>
              <a:t>own</a:t>
            </a:r>
            <a:r>
              <a:rPr lang="en-US" sz="2000" dirty="0" smtClean="0">
                <a:latin typeface="Helvetica" charset="0"/>
              </a:rPr>
              <a:t> computer</a:t>
            </a:r>
          </a:p>
          <a:p>
            <a:pPr marL="628650" lvl="1" indent="-173038">
              <a:buFontTx/>
              <a:buChar char="•"/>
            </a:pPr>
            <a:endParaRPr lang="en-US" sz="2000" dirty="0" smtClean="0">
              <a:latin typeface="Helvetica" charset="0"/>
            </a:endParaRPr>
          </a:p>
          <a:p>
            <a:pPr marL="628650" lvl="1" indent="-173038">
              <a:buFontTx/>
              <a:buChar char="•"/>
            </a:pPr>
            <a:r>
              <a:rPr lang="en-US" sz="2000" dirty="0" smtClean="0">
                <a:latin typeface="Helvetica" charset="0"/>
              </a:rPr>
              <a:t> perform 2-pass </a:t>
            </a:r>
            <a:r>
              <a:rPr lang="en-US" sz="2000" dirty="0" err="1" smtClean="0">
                <a:latin typeface="Helvetica" charset="0"/>
              </a:rPr>
              <a:t>InSAR</a:t>
            </a:r>
            <a:r>
              <a:rPr lang="en-US" sz="2000" dirty="0" smtClean="0">
                <a:latin typeface="Helvetica" charset="0"/>
              </a:rPr>
              <a:t> processing on your own computer</a:t>
            </a:r>
          </a:p>
          <a:p>
            <a:pPr marL="628650" lvl="1" indent="-173038">
              <a:buFontTx/>
              <a:buChar char="•"/>
            </a:pPr>
            <a:endParaRPr lang="en-US" sz="2000" dirty="0" smtClean="0">
              <a:latin typeface="Helvetica" charset="0"/>
            </a:endParaRPr>
          </a:p>
          <a:p>
            <a:pPr marL="628650" lvl="1" indent="-173038">
              <a:buFontTx/>
              <a:buChar char="•"/>
            </a:pPr>
            <a:r>
              <a:rPr lang="en-US" sz="2000" dirty="0">
                <a:latin typeface="Helvetica" charset="0"/>
              </a:rPr>
              <a:t> </a:t>
            </a:r>
            <a:r>
              <a:rPr lang="en-US" sz="2000" dirty="0" smtClean="0">
                <a:latin typeface="Helvetica" charset="0"/>
              </a:rPr>
              <a:t>data (ERS, </a:t>
            </a:r>
            <a:r>
              <a:rPr lang="en-US" sz="2000" dirty="0" err="1" smtClean="0">
                <a:latin typeface="Helvetica" charset="0"/>
              </a:rPr>
              <a:t>Envisat</a:t>
            </a:r>
            <a:r>
              <a:rPr lang="en-US" sz="2000" dirty="0" smtClean="0">
                <a:latin typeface="Helvetica" charset="0"/>
              </a:rPr>
              <a:t>, ALOS-1) from UNAVCO and ASF</a:t>
            </a:r>
          </a:p>
          <a:p>
            <a:pPr marL="628650" lvl="1" indent="-173038">
              <a:buFontTx/>
              <a:buChar char="•"/>
            </a:pPr>
            <a:endParaRPr lang="en-US" sz="2000" dirty="0" smtClean="0">
              <a:latin typeface="Helvetica" charset="0"/>
            </a:endParaRPr>
          </a:p>
          <a:p>
            <a:pPr marL="628650" lvl="1" indent="-173038">
              <a:buFontTx/>
              <a:buChar char="•"/>
            </a:pPr>
            <a:r>
              <a:rPr lang="en-US" sz="2000" dirty="0" smtClean="0">
                <a:latin typeface="Helvetica" charset="0"/>
              </a:rPr>
              <a:t> prepare large stacks of </a:t>
            </a:r>
            <a:r>
              <a:rPr lang="en-US" sz="2000" dirty="0" err="1" smtClean="0">
                <a:latin typeface="Helvetica" charset="0"/>
              </a:rPr>
              <a:t>interferograms</a:t>
            </a:r>
            <a:endParaRPr lang="en-US" sz="2000" dirty="0" smtClean="0">
              <a:latin typeface="Helvetica" charset="0"/>
            </a:endParaRPr>
          </a:p>
          <a:p>
            <a:pPr marL="628650" lvl="1" indent="-173038">
              <a:buFontTx/>
              <a:buChar char="•"/>
            </a:pPr>
            <a:endParaRPr lang="en-US" sz="2000" dirty="0" smtClean="0">
              <a:latin typeface="Helvetica" charset="0"/>
            </a:endParaRPr>
          </a:p>
          <a:p>
            <a:pPr marL="628650" lvl="1" indent="-173038">
              <a:buFontTx/>
              <a:buChar char="•"/>
            </a:pPr>
            <a:r>
              <a:rPr lang="en-US" sz="2000" dirty="0">
                <a:latin typeface="Helvetica" charset="0"/>
              </a:rPr>
              <a:t> </a:t>
            </a:r>
            <a:r>
              <a:rPr lang="en-US" sz="2000" dirty="0" smtClean="0">
                <a:latin typeface="Helvetica" charset="0"/>
              </a:rPr>
              <a:t>time series </a:t>
            </a:r>
            <a:r>
              <a:rPr lang="en-US" sz="2000" dirty="0">
                <a:latin typeface="Helvetica" charset="0"/>
              </a:rPr>
              <a:t>(</a:t>
            </a:r>
            <a:r>
              <a:rPr lang="en-US" sz="2000" dirty="0" smtClean="0">
                <a:latin typeface="Helvetica" charset="0"/>
              </a:rPr>
              <a:t>see next UNAVCO </a:t>
            </a:r>
            <a:r>
              <a:rPr lang="en-US" sz="2000" dirty="0" err="1" smtClean="0">
                <a:latin typeface="Helvetica" charset="0"/>
              </a:rPr>
              <a:t>InSAR</a:t>
            </a:r>
            <a:r>
              <a:rPr lang="en-US" sz="2000" dirty="0" smtClean="0">
                <a:latin typeface="Helvetica" charset="0"/>
              </a:rPr>
              <a:t> short course </a:t>
            </a:r>
            <a:r>
              <a:rPr lang="en-US" sz="2000" dirty="0" smtClean="0">
                <a:latin typeface="Helvetica" charset="0"/>
              </a:rPr>
              <a:t>August 4 - 6</a:t>
            </a:r>
            <a:r>
              <a:rPr lang="en-US" sz="2000" dirty="0" smtClean="0">
                <a:latin typeface="Helvetica" charset="0"/>
              </a:rPr>
              <a:t>)</a:t>
            </a:r>
            <a:endParaRPr lang="en-US" sz="2000" dirty="0" smtClean="0">
              <a:latin typeface="Helvetica" charset="0"/>
            </a:endParaRPr>
          </a:p>
          <a:p>
            <a:endParaRPr lang="en-US" dirty="0"/>
          </a:p>
        </p:txBody>
      </p:sp>
      <p:pic>
        <p:nvPicPr>
          <p:cNvPr id="78853" name="Picture 5" descr="thumb_ALOS.tiff                                                000AB161Macintosh HD                   7C2606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8511" y="4792"/>
            <a:ext cx="2362200" cy="22272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9" descr="sentinel1spacecra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 y="0"/>
            <a:ext cx="2296784" cy="186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789577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5186" name="Group 2"/>
          <p:cNvGrpSpPr>
            <a:grpSpLocks/>
          </p:cNvGrpSpPr>
          <p:nvPr/>
        </p:nvGrpSpPr>
        <p:grpSpPr bwMode="auto">
          <a:xfrm>
            <a:off x="1295400" y="620713"/>
            <a:ext cx="6477000" cy="5888037"/>
            <a:chOff x="672" y="44"/>
            <a:chExt cx="4608" cy="4189"/>
          </a:xfrm>
        </p:grpSpPr>
        <p:graphicFrame>
          <p:nvGraphicFramePr>
            <p:cNvPr id="605187" name="Object 3"/>
            <p:cNvGraphicFramePr>
              <a:graphicFrameLocks noChangeAspect="1"/>
            </p:cNvGraphicFramePr>
            <p:nvPr/>
          </p:nvGraphicFramePr>
          <p:xfrm>
            <a:off x="672" y="44"/>
            <a:ext cx="4608" cy="4189"/>
          </p:xfrm>
          <a:graphic>
            <a:graphicData uri="http://schemas.openxmlformats.org/presentationml/2006/ole">
              <mc:AlternateContent xmlns:mc="http://schemas.openxmlformats.org/markup-compatibility/2006">
                <mc:Choice xmlns:v="urn:schemas-microsoft-com:vml" Requires="v">
                  <p:oleObj spid="_x0000_s46094" name="Document" r:id="rId4" imgW="4623816" imgH="4203192" progId="Word.Document.8">
                    <p:embed/>
                  </p:oleObj>
                </mc:Choice>
                <mc:Fallback>
                  <p:oleObj name="Document" r:id="rId4" imgW="4623816" imgH="4203192"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 y="44"/>
                          <a:ext cx="4608" cy="41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605188" name="AutoShape 4"/>
            <p:cNvSpPr>
              <a:spLocks noChangeArrowheads="1"/>
            </p:cNvSpPr>
            <p:nvPr/>
          </p:nvSpPr>
          <p:spPr bwMode="auto">
            <a:xfrm>
              <a:off x="4320" y="3346"/>
              <a:ext cx="216" cy="206"/>
            </a:xfrm>
            <a:prstGeom prst="star5">
              <a:avLst/>
            </a:prstGeom>
            <a:solidFill>
              <a:srgbClr val="FFFF00"/>
            </a:solidFill>
            <a:ln w="12700">
              <a:solidFill>
                <a:srgbClr val="000000"/>
              </a:solidFill>
              <a:miter lim="800000"/>
              <a:headEnd/>
              <a:tailEnd/>
            </a:ln>
          </p:spPr>
          <p:txBody>
            <a:bodyPr/>
            <a:lstStyle/>
            <a:p>
              <a:endParaRPr lang="en-US"/>
            </a:p>
          </p:txBody>
        </p:sp>
        <p:sp>
          <p:nvSpPr>
            <p:cNvPr id="605189" name="Text Box 5"/>
            <p:cNvSpPr txBox="1">
              <a:spLocks noChangeArrowheads="1"/>
            </p:cNvSpPr>
            <p:nvPr/>
          </p:nvSpPr>
          <p:spPr bwMode="auto">
            <a:xfrm>
              <a:off x="2248" y="3445"/>
              <a:ext cx="1525" cy="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b="1" baseline="0">
                  <a:solidFill>
                    <a:srgbClr val="FF0000"/>
                  </a:solidFill>
                </a:rPr>
                <a:t>Pinon</a:t>
              </a:r>
              <a:r>
                <a:rPr lang="en-US" b="1" baseline="0"/>
                <a:t> </a:t>
              </a:r>
              <a:r>
                <a:rPr lang="en-US" b="1" baseline="0">
                  <a:solidFill>
                    <a:srgbClr val="FF0000"/>
                  </a:solidFill>
                </a:rPr>
                <a:t>Flat</a:t>
              </a:r>
              <a:endParaRPr lang="en-US" sz="1800" baseline="0">
                <a:solidFill>
                  <a:srgbClr val="FF0000"/>
                </a:solidFill>
              </a:endParaRPr>
            </a:p>
          </p:txBody>
        </p:sp>
        <p:sp>
          <p:nvSpPr>
            <p:cNvPr id="605190" name="Line 6"/>
            <p:cNvSpPr>
              <a:spLocks noChangeShapeType="1"/>
            </p:cNvSpPr>
            <p:nvPr/>
          </p:nvSpPr>
          <p:spPr bwMode="auto">
            <a:xfrm flipV="1">
              <a:off x="3696" y="3504"/>
              <a:ext cx="528" cy="96"/>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58290433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1570" name="Object 2"/>
          <p:cNvGraphicFramePr>
            <a:graphicFrameLocks noChangeAspect="1"/>
          </p:cNvGraphicFramePr>
          <p:nvPr/>
        </p:nvGraphicFramePr>
        <p:xfrm>
          <a:off x="1058863" y="752475"/>
          <a:ext cx="7018337" cy="5961063"/>
        </p:xfrm>
        <a:graphic>
          <a:graphicData uri="http://schemas.openxmlformats.org/presentationml/2006/ole">
            <mc:AlternateContent xmlns:mc="http://schemas.openxmlformats.org/markup-compatibility/2006">
              <mc:Choice xmlns:v="urn:schemas-microsoft-com:vml" Requires="v">
                <p:oleObj spid="_x0000_s48142" name="Document" r:id="rId4" imgW="2508504" imgH="2130552" progId="Word.Document.8">
                  <p:embed/>
                </p:oleObj>
              </mc:Choice>
              <mc:Fallback>
                <p:oleObj name="Document" r:id="rId4" imgW="2508504" imgH="2130552"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863" y="752475"/>
                        <a:ext cx="7018337" cy="5961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621571" name="Text Box 3"/>
          <p:cNvSpPr txBox="1">
            <a:spLocks noChangeArrowheads="1"/>
          </p:cNvSpPr>
          <p:nvPr/>
        </p:nvSpPr>
        <p:spPr bwMode="auto">
          <a:xfrm>
            <a:off x="2811463" y="250825"/>
            <a:ext cx="4989512" cy="11969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aseline="0"/>
              <a:t>ERS     </a:t>
            </a:r>
          </a:p>
          <a:p>
            <a:r>
              <a:rPr lang="en-US" sz="2400" baseline="0"/>
              <a:t>Tracks (501 orbits per repeat cycle)</a:t>
            </a:r>
          </a:p>
          <a:p>
            <a:r>
              <a:rPr lang="en-US" sz="2400" baseline="0"/>
              <a:t> Frames (6041 seconds per orbit)</a:t>
            </a:r>
            <a:endParaRPr lang="en-US"/>
          </a:p>
        </p:txBody>
      </p:sp>
      <p:sp>
        <p:nvSpPr>
          <p:cNvPr id="621572" name="Text Box 4"/>
          <p:cNvSpPr txBox="1">
            <a:spLocks noChangeArrowheads="1"/>
          </p:cNvSpPr>
          <p:nvPr/>
        </p:nvSpPr>
        <p:spPr bwMode="auto">
          <a:xfrm>
            <a:off x="6380163" y="3194050"/>
            <a:ext cx="914400" cy="711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aseline="0"/>
              <a:t>T356</a:t>
            </a:r>
          </a:p>
          <a:p>
            <a:r>
              <a:rPr lang="en-US" sz="2000" baseline="0"/>
              <a:t>F2925</a:t>
            </a:r>
            <a:endParaRPr lang="en-US"/>
          </a:p>
        </p:txBody>
      </p:sp>
      <p:sp>
        <p:nvSpPr>
          <p:cNvPr id="621573" name="Line 5"/>
          <p:cNvSpPr>
            <a:spLocks noChangeShapeType="1"/>
          </p:cNvSpPr>
          <p:nvPr/>
        </p:nvSpPr>
        <p:spPr bwMode="auto">
          <a:xfrm>
            <a:off x="6843713" y="3940175"/>
            <a:ext cx="107950" cy="493713"/>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3152780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0146" name="Picture 18" descr="amp.pdf                                                        0011CB0EMacintosh HD                   C34F68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608013"/>
            <a:ext cx="8047038" cy="6227762"/>
          </a:xfrm>
          <a:prstGeom prst="rect">
            <a:avLst/>
          </a:prstGeom>
          <a:noFill/>
          <a:extLst>
            <a:ext uri="{909E8E84-426E-40dd-AFC4-6F175D3DCCD1}">
              <a14:hiddenFill xmlns:a14="http://schemas.microsoft.com/office/drawing/2010/main">
                <a:solidFill>
                  <a:srgbClr val="FFFFFF"/>
                </a:solidFill>
              </a14:hiddenFill>
            </a:ext>
          </a:extLst>
        </p:spPr>
      </p:pic>
      <p:sp>
        <p:nvSpPr>
          <p:cNvPr id="560130" name="Rectangle 2"/>
          <p:cNvSpPr>
            <a:spLocks noGrp="1" noChangeArrowheads="1"/>
          </p:cNvSpPr>
          <p:nvPr>
            <p:ph type="title"/>
          </p:nvPr>
        </p:nvSpPr>
        <p:spPr>
          <a:xfrm>
            <a:off x="190500" y="303213"/>
            <a:ext cx="8861425" cy="609600"/>
          </a:xfrm>
          <a:noFill/>
          <a:ln/>
        </p:spPr>
        <p:txBody>
          <a:bodyPr>
            <a:normAutofit fontScale="90000"/>
          </a:bodyPr>
          <a:lstStyle/>
          <a:p>
            <a:pPr algn="ctr"/>
            <a:r>
              <a:rPr lang="en-US" sz="3200">
                <a:solidFill>
                  <a:schemeClr val="tx1"/>
                </a:solidFill>
                <a:latin typeface="Helvetica" charset="0"/>
                <a:cs typeface="Times" charset="0"/>
              </a:rPr>
              <a:t>ERS amplitude image</a:t>
            </a:r>
            <a:br>
              <a:rPr lang="en-US" sz="3200">
                <a:solidFill>
                  <a:schemeClr val="tx1"/>
                </a:solidFill>
                <a:latin typeface="Helvetica" charset="0"/>
                <a:cs typeface="Times" charset="0"/>
              </a:rPr>
            </a:br>
            <a:endParaRPr lang="en-US" b="0">
              <a:solidFill>
                <a:schemeClr val="tx1"/>
              </a:solidFill>
              <a:latin typeface="Helvetica" charset="0"/>
              <a:cs typeface="Times" charset="0"/>
            </a:endParaRPr>
          </a:p>
        </p:txBody>
      </p:sp>
    </p:spTree>
    <p:extLst>
      <p:ext uri="{BB962C8B-B14F-4D97-AF65-F5344CB8AC3E}">
        <p14:creationId xmlns:p14="http://schemas.microsoft.com/office/powerpoint/2010/main" val="81277322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Text Box 2"/>
          <p:cNvSpPr txBox="1">
            <a:spLocks noChangeArrowheads="1"/>
          </p:cNvSpPr>
          <p:nvPr/>
        </p:nvSpPr>
        <p:spPr bwMode="auto">
          <a:xfrm>
            <a:off x="384175" y="161925"/>
            <a:ext cx="1829347" cy="5847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baseline="0" dirty="0"/>
              <a:t>geometry</a:t>
            </a:r>
          </a:p>
        </p:txBody>
      </p:sp>
      <p:pic>
        <p:nvPicPr>
          <p:cNvPr id="594948" name="Picture 4" descr="&#10;geometry.tiff                                                  00C15AF6Macintosh HD                   C34F68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8663" y="0"/>
            <a:ext cx="2897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594949" name="Text Box 5"/>
          <p:cNvSpPr txBox="1">
            <a:spLocks noChangeArrowheads="1"/>
          </p:cNvSpPr>
          <p:nvPr/>
        </p:nvSpPr>
        <p:spPr bwMode="auto">
          <a:xfrm>
            <a:off x="3848100" y="892175"/>
            <a:ext cx="2135188"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aseline="0"/>
              <a:t>foreshortening</a:t>
            </a:r>
          </a:p>
          <a:p>
            <a:endParaRPr lang="en-US" sz="2400" baseline="0"/>
          </a:p>
          <a:p>
            <a:endParaRPr lang="en-US" sz="2400" baseline="0"/>
          </a:p>
          <a:p>
            <a:endParaRPr lang="en-US" sz="2400" baseline="0"/>
          </a:p>
          <a:p>
            <a:endParaRPr lang="en-US" sz="2400" baseline="0"/>
          </a:p>
          <a:p>
            <a:endParaRPr lang="en-US" sz="2400" baseline="0"/>
          </a:p>
          <a:p>
            <a:endParaRPr lang="en-US" sz="2400" baseline="0"/>
          </a:p>
          <a:p>
            <a:r>
              <a:rPr lang="en-US" sz="2400" baseline="0"/>
              <a:t>layover</a:t>
            </a:r>
          </a:p>
          <a:p>
            <a:endParaRPr lang="en-US" sz="2400" baseline="0"/>
          </a:p>
          <a:p>
            <a:endParaRPr lang="en-US" sz="2400" baseline="0"/>
          </a:p>
          <a:p>
            <a:endParaRPr lang="en-US" sz="2400" baseline="0"/>
          </a:p>
          <a:p>
            <a:endParaRPr lang="en-US" sz="2400" baseline="0"/>
          </a:p>
          <a:p>
            <a:endParaRPr lang="en-US" sz="2400" baseline="0"/>
          </a:p>
          <a:p>
            <a:r>
              <a:rPr lang="en-US" sz="2400" baseline="0"/>
              <a:t>shadowing</a:t>
            </a:r>
            <a:endParaRPr lang="en-US" b="1" baseline="0"/>
          </a:p>
        </p:txBody>
      </p:sp>
    </p:spTree>
    <p:extLst>
      <p:ext uri="{BB962C8B-B14F-4D97-AF65-F5344CB8AC3E}">
        <p14:creationId xmlns:p14="http://schemas.microsoft.com/office/powerpoint/2010/main" val="306905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8324" name="Picture 4" descr="amp_zoom.pdf                                                   0011CB0EMacintosh HD                   C34F68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600075"/>
            <a:ext cx="8429625" cy="6524625"/>
          </a:xfrm>
          <a:prstGeom prst="rect">
            <a:avLst/>
          </a:prstGeom>
          <a:noFill/>
          <a:extLst>
            <a:ext uri="{909E8E84-426E-40dd-AFC4-6F175D3DCCD1}">
              <a14:hiddenFill xmlns:a14="http://schemas.microsoft.com/office/drawing/2010/main">
                <a:solidFill>
                  <a:srgbClr val="FFFFFF"/>
                </a:solidFill>
              </a14:hiddenFill>
            </a:ext>
          </a:extLst>
        </p:spPr>
      </p:pic>
      <p:sp>
        <p:nvSpPr>
          <p:cNvPr id="568323" name="Rectangle 3"/>
          <p:cNvSpPr>
            <a:spLocks noGrp="1" noChangeArrowheads="1"/>
          </p:cNvSpPr>
          <p:nvPr>
            <p:ph type="title"/>
          </p:nvPr>
        </p:nvSpPr>
        <p:spPr>
          <a:xfrm>
            <a:off x="190500" y="303213"/>
            <a:ext cx="8861425" cy="609600"/>
          </a:xfrm>
          <a:noFill/>
          <a:ln/>
        </p:spPr>
        <p:txBody>
          <a:bodyPr>
            <a:normAutofit fontScale="90000"/>
          </a:bodyPr>
          <a:lstStyle/>
          <a:p>
            <a:pPr algn="ctr"/>
            <a:r>
              <a:rPr lang="en-US" sz="3200">
                <a:solidFill>
                  <a:schemeClr val="tx1"/>
                </a:solidFill>
                <a:latin typeface="Helvetica" charset="0"/>
                <a:cs typeface="Times" charset="0"/>
              </a:rPr>
              <a:t>zoom of amplitude image</a:t>
            </a:r>
            <a:br>
              <a:rPr lang="en-US" sz="3200">
                <a:solidFill>
                  <a:schemeClr val="tx1"/>
                </a:solidFill>
                <a:latin typeface="Helvetica" charset="0"/>
                <a:cs typeface="Times" charset="0"/>
              </a:rPr>
            </a:br>
            <a:endParaRPr lang="en-US" b="0">
              <a:solidFill>
                <a:schemeClr val="tx1"/>
              </a:solidFill>
              <a:latin typeface="Helvetica" charset="0"/>
              <a:cs typeface="Times" charset="0"/>
            </a:endParaRPr>
          </a:p>
        </p:txBody>
      </p:sp>
    </p:spTree>
    <p:extLst>
      <p:ext uri="{BB962C8B-B14F-4D97-AF65-F5344CB8AC3E}">
        <p14:creationId xmlns:p14="http://schemas.microsoft.com/office/powerpoint/2010/main" val="47894203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802" name="Picture 2" descr="&#10;p32876.gif                                                     0003D542mgg1                           BC875F0D:"/>
          <p:cNvPicPr>
            <a:picLocks noChangeAspect="1" noChangeArrowheads="1"/>
          </p:cNvPicPr>
          <p:nvPr/>
        </p:nvPicPr>
        <p:blipFill>
          <a:blip r:embed="rId2">
            <a:extLst>
              <a:ext uri="{28A0092B-C50C-407E-A947-70E740481C1C}">
                <a14:useLocalDpi xmlns:a14="http://schemas.microsoft.com/office/drawing/2010/main" val="0"/>
              </a:ext>
            </a:extLst>
          </a:blip>
          <a:srcRect r="3093"/>
          <a:stretch>
            <a:fillRect/>
          </a:stretch>
        </p:blipFill>
        <p:spPr bwMode="auto">
          <a:xfrm>
            <a:off x="4441825" y="334963"/>
            <a:ext cx="46132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8804" name="Text Box 4"/>
          <p:cNvSpPr txBox="1">
            <a:spLocks noChangeArrowheads="1"/>
          </p:cNvSpPr>
          <p:nvPr/>
        </p:nvSpPr>
        <p:spPr bwMode="auto">
          <a:xfrm>
            <a:off x="655638" y="488950"/>
            <a:ext cx="254188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baseline="0" dirty="0" err="1"/>
              <a:t>Magellen</a:t>
            </a:r>
            <a:r>
              <a:rPr lang="en-US" sz="3200" b="1" baseline="0" dirty="0"/>
              <a:t> SAR</a:t>
            </a:r>
          </a:p>
          <a:p>
            <a:endParaRPr lang="en-US" sz="3200" b="1" baseline="0" dirty="0"/>
          </a:p>
          <a:p>
            <a:r>
              <a:rPr lang="en-US" sz="3200" b="1" baseline="0" dirty="0"/>
              <a:t>1990-1994</a:t>
            </a:r>
          </a:p>
        </p:txBody>
      </p:sp>
    </p:spTree>
    <p:extLst>
      <p:ext uri="{BB962C8B-B14F-4D97-AF65-F5344CB8AC3E}">
        <p14:creationId xmlns:p14="http://schemas.microsoft.com/office/powerpoint/2010/main" val="951432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7" name="Text Box 3"/>
          <p:cNvSpPr txBox="1">
            <a:spLocks noChangeArrowheads="1"/>
          </p:cNvSpPr>
          <p:nvPr/>
        </p:nvSpPr>
        <p:spPr bwMode="auto">
          <a:xfrm>
            <a:off x="1466048" y="541338"/>
            <a:ext cx="610074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baseline="0" dirty="0" err="1"/>
              <a:t>Magellen</a:t>
            </a:r>
            <a:r>
              <a:rPr lang="en-US" sz="3200" b="1" baseline="0" dirty="0"/>
              <a:t> SAR  1990-</a:t>
            </a:r>
            <a:r>
              <a:rPr lang="en-US" sz="3200" b="1" baseline="0" dirty="0" smtClean="0"/>
              <a:t>1994 at Venus</a:t>
            </a:r>
            <a:endParaRPr lang="en-US" sz="3200" b="1" baseline="0" dirty="0"/>
          </a:p>
        </p:txBody>
      </p:sp>
      <p:pic>
        <p:nvPicPr>
          <p:cNvPr id="589828" name="Picture 4" descr="&#10;magellan2.gif                                                  00C15AF6Macintosh HD                   C34F68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9688" y="1635125"/>
            <a:ext cx="6419850" cy="4545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627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514" name="Picture 22"/>
          <p:cNvPicPr>
            <a:picLocks noChangeAspect="1" noChangeArrowheads="1"/>
          </p:cNvPicPr>
          <p:nvPr/>
        </p:nvPicPr>
        <p:blipFill>
          <a:blip r:embed="rId3">
            <a:extLst>
              <a:ext uri="{28A0092B-C50C-407E-A947-70E740481C1C}">
                <a14:useLocalDpi xmlns:a14="http://schemas.microsoft.com/office/drawing/2010/main" val="0"/>
              </a:ext>
            </a:extLst>
          </a:blip>
          <a:srcRect l="35294" t="11823" r="34927" b="5418"/>
          <a:stretch>
            <a:fillRect/>
          </a:stretch>
        </p:blipFill>
        <p:spPr bwMode="auto">
          <a:xfrm>
            <a:off x="3886200" y="1676400"/>
            <a:ext cx="2057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6515" name="Text Box 2"/>
          <p:cNvSpPr txBox="1">
            <a:spLocks noChangeArrowheads="1"/>
          </p:cNvSpPr>
          <p:nvPr/>
        </p:nvSpPr>
        <p:spPr bwMode="auto">
          <a:xfrm>
            <a:off x="1447800" y="103188"/>
            <a:ext cx="6477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charset="0"/>
                <a:ea typeface="ＭＳ Ｐゴシック" charset="0"/>
              </a:defRPr>
            </a:lvl1pPr>
            <a:lvl2pPr marL="37931725" indent="-37474525" algn="l">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3600" b="1" baseline="0">
                <a:latin typeface="Helvetica" charset="0"/>
              </a:rPr>
              <a:t>Radar Image Properties</a:t>
            </a:r>
            <a:r>
              <a:rPr lang="en-US" sz="4000" b="1" baseline="0">
                <a:solidFill>
                  <a:srgbClr val="0000FF"/>
                </a:solidFill>
                <a:latin typeface="Chalkboard" charset="0"/>
              </a:rPr>
              <a:t> </a:t>
            </a:r>
            <a:endParaRPr lang="en-US" sz="4000" b="1" baseline="0">
              <a:solidFill>
                <a:schemeClr val="bg1"/>
              </a:solidFill>
              <a:latin typeface="Chalkboard" charset="0"/>
            </a:endParaRPr>
          </a:p>
        </p:txBody>
      </p:sp>
      <p:pic>
        <p:nvPicPr>
          <p:cNvPr id="576516" name="Picture 3"/>
          <p:cNvPicPr>
            <a:picLocks noChangeAspect="1" noChangeArrowheads="1"/>
          </p:cNvPicPr>
          <p:nvPr/>
        </p:nvPicPr>
        <p:blipFill>
          <a:blip r:embed="rId3">
            <a:extLst>
              <a:ext uri="{28A0092B-C50C-407E-A947-70E740481C1C}">
                <a14:useLocalDpi xmlns:a14="http://schemas.microsoft.com/office/drawing/2010/main" val="0"/>
              </a:ext>
            </a:extLst>
          </a:blip>
          <a:srcRect l="68382" t="11823" r="2942" b="5418"/>
          <a:stretch>
            <a:fillRect/>
          </a:stretch>
        </p:blipFill>
        <p:spPr bwMode="auto">
          <a:xfrm>
            <a:off x="6629400" y="1676400"/>
            <a:ext cx="1981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6517" name="Picture 21"/>
          <p:cNvPicPr>
            <a:picLocks noChangeAspect="1" noChangeArrowheads="1"/>
          </p:cNvPicPr>
          <p:nvPr/>
        </p:nvPicPr>
        <p:blipFill>
          <a:blip r:embed="rId3">
            <a:extLst>
              <a:ext uri="{28A0092B-C50C-407E-A947-70E740481C1C}">
                <a14:useLocalDpi xmlns:a14="http://schemas.microsoft.com/office/drawing/2010/main" val="0"/>
              </a:ext>
            </a:extLst>
          </a:blip>
          <a:srcRect l="3310" t="10135" r="70219" b="5418"/>
          <a:stretch>
            <a:fillRect/>
          </a:stretch>
        </p:blipFill>
        <p:spPr bwMode="auto">
          <a:xfrm>
            <a:off x="685800" y="1676400"/>
            <a:ext cx="1905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6"/>
          <p:cNvGrpSpPr>
            <a:grpSpLocks/>
          </p:cNvGrpSpPr>
          <p:nvPr/>
        </p:nvGrpSpPr>
        <p:grpSpPr bwMode="auto">
          <a:xfrm>
            <a:off x="1066800" y="1143000"/>
            <a:ext cx="7835900" cy="514350"/>
            <a:chOff x="672" y="720"/>
            <a:chExt cx="4936" cy="324"/>
          </a:xfrm>
        </p:grpSpPr>
        <p:sp>
          <p:nvSpPr>
            <p:cNvPr id="576519" name="Text Box 23"/>
            <p:cNvSpPr txBox="1">
              <a:spLocks noChangeArrowheads="1"/>
            </p:cNvSpPr>
            <p:nvPr/>
          </p:nvSpPr>
          <p:spPr bwMode="auto">
            <a:xfrm>
              <a:off x="672" y="720"/>
              <a:ext cx="76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charset="0"/>
                  <a:ea typeface="ＭＳ Ｐゴシック" charset="0"/>
                </a:defRPr>
              </a:lvl1pPr>
              <a:lvl2pPr marL="37931725" indent="-37474525" algn="l">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b="1" baseline="0">
                  <a:latin typeface="Helvetica" charset="0"/>
                </a:rPr>
                <a:t>SLOPE</a:t>
              </a:r>
              <a:endParaRPr lang="en-US" b="1" baseline="0">
                <a:latin typeface="Chalkboard" charset="0"/>
              </a:endParaRPr>
            </a:p>
          </p:txBody>
        </p:sp>
        <p:sp>
          <p:nvSpPr>
            <p:cNvPr id="576520" name="Text Box 24"/>
            <p:cNvSpPr txBox="1">
              <a:spLocks noChangeArrowheads="1"/>
            </p:cNvSpPr>
            <p:nvPr/>
          </p:nvSpPr>
          <p:spPr bwMode="auto">
            <a:xfrm>
              <a:off x="2448" y="756"/>
              <a:ext cx="135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charset="0"/>
                  <a:ea typeface="ＭＳ Ｐゴシック" charset="0"/>
                </a:defRPr>
              </a:lvl1pPr>
              <a:lvl2pPr marL="37931725" indent="-37474525" algn="l">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b="1" baseline="0">
                  <a:latin typeface="Helvetica" charset="0"/>
                </a:rPr>
                <a:t>ROUGHNESS</a:t>
              </a:r>
              <a:endParaRPr lang="en-US" b="1" baseline="0">
                <a:latin typeface="Chalkboard" charset="0"/>
              </a:endParaRPr>
            </a:p>
          </p:txBody>
        </p:sp>
        <p:sp>
          <p:nvSpPr>
            <p:cNvPr id="576521" name="Text Box 25"/>
            <p:cNvSpPr txBox="1">
              <a:spLocks noChangeArrowheads="1"/>
            </p:cNvSpPr>
            <p:nvPr/>
          </p:nvSpPr>
          <p:spPr bwMode="auto">
            <a:xfrm>
              <a:off x="4128" y="756"/>
              <a:ext cx="1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charset="0"/>
                  <a:ea typeface="ＭＳ Ｐゴシック" charset="0"/>
                </a:defRPr>
              </a:lvl1pPr>
              <a:lvl2pPr marL="37931725" indent="-37474525" algn="l">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b="1" baseline="0">
                  <a:latin typeface="Helvetica" charset="0"/>
                </a:rPr>
                <a:t>REFLECTIVITY</a:t>
              </a:r>
              <a:endParaRPr lang="en-US" b="1" baseline="0">
                <a:latin typeface="Chalkboard" charset="0"/>
              </a:endParaRPr>
            </a:p>
          </p:txBody>
        </p:sp>
      </p:grpSp>
      <p:pic>
        <p:nvPicPr>
          <p:cNvPr id="636948" name="Picture 20"/>
          <p:cNvPicPr>
            <a:picLocks noChangeAspect="1" noChangeArrowheads="1"/>
          </p:cNvPicPr>
          <p:nvPr/>
        </p:nvPicPr>
        <p:blipFill>
          <a:blip r:embed="rId3">
            <a:extLst>
              <a:ext uri="{28A0092B-C50C-407E-A947-70E740481C1C}">
                <a14:useLocalDpi xmlns:a14="http://schemas.microsoft.com/office/drawing/2010/main" val="0"/>
              </a:ext>
            </a:extLst>
          </a:blip>
          <a:srcRect l="5515" t="14259" r="84238" b="62550"/>
          <a:stretch>
            <a:fillRect/>
          </a:stretch>
        </p:blipFill>
        <p:spPr bwMode="auto">
          <a:xfrm>
            <a:off x="1752600" y="2819400"/>
            <a:ext cx="1752600" cy="2590800"/>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36954" name="Rectangle 26"/>
          <p:cNvSpPr>
            <a:spLocks noChangeArrowheads="1"/>
          </p:cNvSpPr>
          <p:nvPr/>
        </p:nvSpPr>
        <p:spPr bwMode="auto">
          <a:xfrm>
            <a:off x="838200" y="1905000"/>
            <a:ext cx="762000" cy="990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b="1" baseline="0">
              <a:latin typeface="Times" charset="0"/>
            </a:endParaRPr>
          </a:p>
        </p:txBody>
      </p:sp>
      <p:grpSp>
        <p:nvGrpSpPr>
          <p:cNvPr id="3" name="Group 33"/>
          <p:cNvGrpSpPr>
            <a:grpSpLocks/>
          </p:cNvGrpSpPr>
          <p:nvPr/>
        </p:nvGrpSpPr>
        <p:grpSpPr bwMode="auto">
          <a:xfrm>
            <a:off x="96838" y="3200400"/>
            <a:ext cx="3201987" cy="3352800"/>
            <a:chOff x="61" y="2016"/>
            <a:chExt cx="2017" cy="2112"/>
          </a:xfrm>
        </p:grpSpPr>
        <p:sp>
          <p:nvSpPr>
            <p:cNvPr id="576525" name="Line 4"/>
            <p:cNvSpPr>
              <a:spLocks noChangeShapeType="1"/>
            </p:cNvSpPr>
            <p:nvPr/>
          </p:nvSpPr>
          <p:spPr bwMode="auto">
            <a:xfrm>
              <a:off x="912" y="3936"/>
              <a:ext cx="240" cy="192"/>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6526" name="Line 5"/>
            <p:cNvSpPr>
              <a:spLocks noChangeShapeType="1"/>
            </p:cNvSpPr>
            <p:nvPr/>
          </p:nvSpPr>
          <p:spPr bwMode="auto">
            <a:xfrm>
              <a:off x="1152" y="4128"/>
              <a:ext cx="686"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6527" name="Line 6"/>
            <p:cNvSpPr>
              <a:spLocks noChangeShapeType="1"/>
            </p:cNvSpPr>
            <p:nvPr/>
          </p:nvSpPr>
          <p:spPr bwMode="auto">
            <a:xfrm flipV="1">
              <a:off x="1838" y="3936"/>
              <a:ext cx="240" cy="192"/>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6528" name="Text Box 19"/>
            <p:cNvSpPr txBox="1">
              <a:spLocks noChangeArrowheads="1"/>
            </p:cNvSpPr>
            <p:nvPr/>
          </p:nvSpPr>
          <p:spPr bwMode="auto">
            <a:xfrm>
              <a:off x="61" y="3648"/>
              <a:ext cx="82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charset="0"/>
                  <a:ea typeface="ＭＳ Ｐゴシック" charset="0"/>
                </a:defRPr>
              </a:lvl1pPr>
              <a:lvl2pPr marL="37931725" indent="-37474525" algn="l">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b="1" baseline="0">
                  <a:latin typeface="Helvetica" charset="0"/>
                </a:rPr>
                <a:t>Surface</a:t>
              </a:r>
              <a:endParaRPr lang="en-US" b="1" baseline="0">
                <a:latin typeface="Chalkboard" charset="0"/>
              </a:endParaRPr>
            </a:p>
          </p:txBody>
        </p:sp>
        <p:sp>
          <p:nvSpPr>
            <p:cNvPr id="576529" name="Line 18"/>
            <p:cNvSpPr>
              <a:spLocks noChangeShapeType="1"/>
            </p:cNvSpPr>
            <p:nvPr/>
          </p:nvSpPr>
          <p:spPr bwMode="auto">
            <a:xfrm>
              <a:off x="1872" y="3216"/>
              <a:ext cx="96" cy="720"/>
            </a:xfrm>
            <a:prstGeom prst="line">
              <a:avLst/>
            </a:prstGeom>
            <a:noFill/>
            <a:ln w="44450">
              <a:solidFill>
                <a:srgbClr val="0000FF"/>
              </a:solidFill>
              <a:round/>
              <a:headEnd/>
              <a:tailEnd type="triangle" w="med" len="sm"/>
            </a:ln>
            <a:extLst>
              <a:ext uri="{909E8E84-426E-40dd-AFC4-6F175D3DCCD1}">
                <a14:hiddenFill xmlns:a14="http://schemas.microsoft.com/office/drawing/2010/main">
                  <a:noFill/>
                </a14:hiddenFill>
              </a:ext>
            </a:extLst>
          </p:spPr>
          <p:txBody>
            <a:bodyPr wrap="none" anchor="ctr"/>
            <a:lstStyle/>
            <a:p>
              <a:endParaRPr lang="en-US"/>
            </a:p>
          </p:txBody>
        </p:sp>
        <p:sp>
          <p:nvSpPr>
            <p:cNvPr id="576530" name="Line 27"/>
            <p:cNvSpPr>
              <a:spLocks noChangeShapeType="1"/>
            </p:cNvSpPr>
            <p:nvPr/>
          </p:nvSpPr>
          <p:spPr bwMode="auto">
            <a:xfrm flipH="1">
              <a:off x="1536" y="2784"/>
              <a:ext cx="144" cy="1104"/>
            </a:xfrm>
            <a:prstGeom prst="line">
              <a:avLst/>
            </a:prstGeom>
            <a:noFill/>
            <a:ln w="44450">
              <a:solidFill>
                <a:srgbClr val="FF0000"/>
              </a:solidFill>
              <a:round/>
              <a:headEnd/>
              <a:tailEnd type="triangle" w="med" len="sm"/>
            </a:ln>
            <a:extLst>
              <a:ext uri="{909E8E84-426E-40dd-AFC4-6F175D3DCCD1}">
                <a14:hiddenFill xmlns:a14="http://schemas.microsoft.com/office/drawing/2010/main">
                  <a:noFill/>
                </a14:hiddenFill>
              </a:ext>
            </a:extLst>
          </p:spPr>
          <p:txBody>
            <a:bodyPr wrap="none" anchor="ctr"/>
            <a:lstStyle/>
            <a:p>
              <a:endParaRPr lang="en-US"/>
            </a:p>
          </p:txBody>
        </p:sp>
        <p:sp>
          <p:nvSpPr>
            <p:cNvPr id="576531" name="Line 28"/>
            <p:cNvSpPr>
              <a:spLocks noChangeShapeType="1"/>
            </p:cNvSpPr>
            <p:nvPr/>
          </p:nvSpPr>
          <p:spPr bwMode="auto">
            <a:xfrm flipH="1">
              <a:off x="1008" y="2112"/>
              <a:ext cx="432" cy="1824"/>
            </a:xfrm>
            <a:prstGeom prst="line">
              <a:avLst/>
            </a:prstGeom>
            <a:noFill/>
            <a:ln w="44450">
              <a:solidFill>
                <a:srgbClr val="0000FF"/>
              </a:solidFill>
              <a:round/>
              <a:headEnd/>
              <a:tailEnd type="triangle" w="med" len="sm"/>
            </a:ln>
            <a:extLst>
              <a:ext uri="{909E8E84-426E-40dd-AFC4-6F175D3DCCD1}">
                <a14:hiddenFill xmlns:a14="http://schemas.microsoft.com/office/drawing/2010/main">
                  <a:noFill/>
                </a14:hiddenFill>
              </a:ext>
            </a:extLst>
          </p:spPr>
          <p:txBody>
            <a:bodyPr wrap="none" anchor="ctr"/>
            <a:lstStyle/>
            <a:p>
              <a:endParaRPr lang="en-US"/>
            </a:p>
          </p:txBody>
        </p:sp>
        <p:sp>
          <p:nvSpPr>
            <p:cNvPr id="576532" name="Line 29"/>
            <p:cNvSpPr>
              <a:spLocks noChangeShapeType="1"/>
            </p:cNvSpPr>
            <p:nvPr/>
          </p:nvSpPr>
          <p:spPr bwMode="auto">
            <a:xfrm>
              <a:off x="1440" y="2016"/>
              <a:ext cx="480" cy="1248"/>
            </a:xfrm>
            <a:prstGeom prst="line">
              <a:avLst/>
            </a:prstGeom>
            <a:noFill/>
            <a:ln w="3175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 name="Group 34"/>
          <p:cNvGrpSpPr>
            <a:grpSpLocks/>
          </p:cNvGrpSpPr>
          <p:nvPr/>
        </p:nvGrpSpPr>
        <p:grpSpPr bwMode="auto">
          <a:xfrm>
            <a:off x="4038600" y="2438400"/>
            <a:ext cx="1600200" cy="4491038"/>
            <a:chOff x="2544" y="1536"/>
            <a:chExt cx="1008" cy="2829"/>
          </a:xfrm>
        </p:grpSpPr>
        <p:sp>
          <p:nvSpPr>
            <p:cNvPr id="576534" name="Line 10"/>
            <p:cNvSpPr>
              <a:spLocks noChangeShapeType="1"/>
            </p:cNvSpPr>
            <p:nvPr/>
          </p:nvSpPr>
          <p:spPr bwMode="auto">
            <a:xfrm>
              <a:off x="2544" y="4080"/>
              <a:ext cx="24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6535" name="Freeform 11"/>
            <p:cNvSpPr>
              <a:spLocks/>
            </p:cNvSpPr>
            <p:nvPr/>
          </p:nvSpPr>
          <p:spPr bwMode="auto">
            <a:xfrm>
              <a:off x="2803" y="3950"/>
              <a:ext cx="506" cy="415"/>
            </a:xfrm>
            <a:custGeom>
              <a:avLst/>
              <a:gdLst>
                <a:gd name="T0" fmla="*/ 5 w 506"/>
                <a:gd name="T1" fmla="*/ 146 h 415"/>
                <a:gd name="T2" fmla="*/ 17 w 506"/>
                <a:gd name="T3" fmla="*/ 98 h 415"/>
                <a:gd name="T4" fmla="*/ 53 w 506"/>
                <a:gd name="T5" fmla="*/ 146 h 415"/>
                <a:gd name="T6" fmla="*/ 88 w 506"/>
                <a:gd name="T7" fmla="*/ 182 h 415"/>
                <a:gd name="T8" fmla="*/ 160 w 506"/>
                <a:gd name="T9" fmla="*/ 86 h 415"/>
                <a:gd name="T10" fmla="*/ 208 w 506"/>
                <a:gd name="T11" fmla="*/ 98 h 415"/>
                <a:gd name="T12" fmla="*/ 220 w 506"/>
                <a:gd name="T13" fmla="*/ 134 h 415"/>
                <a:gd name="T14" fmla="*/ 256 w 506"/>
                <a:gd name="T15" fmla="*/ 206 h 415"/>
                <a:gd name="T16" fmla="*/ 279 w 506"/>
                <a:gd name="T17" fmla="*/ 170 h 415"/>
                <a:gd name="T18" fmla="*/ 315 w 506"/>
                <a:gd name="T19" fmla="*/ 170 h 415"/>
                <a:gd name="T20" fmla="*/ 339 w 506"/>
                <a:gd name="T21" fmla="*/ 15 h 415"/>
                <a:gd name="T22" fmla="*/ 363 w 506"/>
                <a:gd name="T23" fmla="*/ 51 h 415"/>
                <a:gd name="T24" fmla="*/ 411 w 506"/>
                <a:gd name="T25" fmla="*/ 110 h 415"/>
                <a:gd name="T26" fmla="*/ 423 w 506"/>
                <a:gd name="T27" fmla="*/ 146 h 415"/>
                <a:gd name="T28" fmla="*/ 435 w 506"/>
                <a:gd name="T29" fmla="*/ 194 h 415"/>
                <a:gd name="T30" fmla="*/ 447 w 506"/>
                <a:gd name="T31" fmla="*/ 158 h 415"/>
                <a:gd name="T32" fmla="*/ 506 w 506"/>
                <a:gd name="T33" fmla="*/ 146 h 4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06"/>
                <a:gd name="T52" fmla="*/ 0 h 415"/>
                <a:gd name="T53" fmla="*/ 506 w 506"/>
                <a:gd name="T54" fmla="*/ 415 h 4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06" h="415">
                  <a:moveTo>
                    <a:pt x="5" y="146"/>
                  </a:moveTo>
                  <a:cubicBezTo>
                    <a:pt x="9" y="130"/>
                    <a:pt x="0" y="98"/>
                    <a:pt x="17" y="98"/>
                  </a:cubicBezTo>
                  <a:cubicBezTo>
                    <a:pt x="37" y="98"/>
                    <a:pt x="40" y="130"/>
                    <a:pt x="53" y="146"/>
                  </a:cubicBezTo>
                  <a:cubicBezTo>
                    <a:pt x="63" y="158"/>
                    <a:pt x="76" y="170"/>
                    <a:pt x="88" y="182"/>
                  </a:cubicBezTo>
                  <a:cubicBezTo>
                    <a:pt x="129" y="154"/>
                    <a:pt x="144" y="133"/>
                    <a:pt x="160" y="86"/>
                  </a:cubicBezTo>
                  <a:cubicBezTo>
                    <a:pt x="190" y="176"/>
                    <a:pt x="145" y="82"/>
                    <a:pt x="208" y="98"/>
                  </a:cubicBezTo>
                  <a:cubicBezTo>
                    <a:pt x="220" y="101"/>
                    <a:pt x="214" y="122"/>
                    <a:pt x="220" y="134"/>
                  </a:cubicBezTo>
                  <a:cubicBezTo>
                    <a:pt x="266" y="227"/>
                    <a:pt x="225" y="115"/>
                    <a:pt x="256" y="206"/>
                  </a:cubicBezTo>
                  <a:cubicBezTo>
                    <a:pt x="263" y="194"/>
                    <a:pt x="273" y="183"/>
                    <a:pt x="279" y="170"/>
                  </a:cubicBezTo>
                  <a:cubicBezTo>
                    <a:pt x="301" y="116"/>
                    <a:pt x="277" y="94"/>
                    <a:pt x="315" y="170"/>
                  </a:cubicBezTo>
                  <a:cubicBezTo>
                    <a:pt x="342" y="415"/>
                    <a:pt x="311" y="188"/>
                    <a:pt x="339" y="15"/>
                  </a:cubicBezTo>
                  <a:cubicBezTo>
                    <a:pt x="341" y="0"/>
                    <a:pt x="356" y="38"/>
                    <a:pt x="363" y="51"/>
                  </a:cubicBezTo>
                  <a:cubicBezTo>
                    <a:pt x="391" y="107"/>
                    <a:pt x="350" y="69"/>
                    <a:pt x="411" y="110"/>
                  </a:cubicBezTo>
                  <a:cubicBezTo>
                    <a:pt x="415" y="122"/>
                    <a:pt x="419" y="133"/>
                    <a:pt x="423" y="146"/>
                  </a:cubicBezTo>
                  <a:cubicBezTo>
                    <a:pt x="427" y="161"/>
                    <a:pt x="420" y="186"/>
                    <a:pt x="435" y="194"/>
                  </a:cubicBezTo>
                  <a:cubicBezTo>
                    <a:pt x="446" y="199"/>
                    <a:pt x="438" y="167"/>
                    <a:pt x="447" y="158"/>
                  </a:cubicBezTo>
                  <a:cubicBezTo>
                    <a:pt x="461" y="143"/>
                    <a:pt x="488" y="146"/>
                    <a:pt x="506" y="146"/>
                  </a:cubicBezTo>
                </a:path>
              </a:pathLst>
            </a:custGeom>
            <a:noFill/>
            <a:ln w="38100">
              <a:solidFill>
                <a:srgbClr val="007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b="1" baseline="0">
                <a:latin typeface="Times" charset="0"/>
              </a:endParaRPr>
            </a:p>
          </p:txBody>
        </p:sp>
        <p:sp>
          <p:nvSpPr>
            <p:cNvPr id="576536" name="Line 12"/>
            <p:cNvSpPr>
              <a:spLocks noChangeShapeType="1"/>
            </p:cNvSpPr>
            <p:nvPr/>
          </p:nvSpPr>
          <p:spPr bwMode="auto">
            <a:xfrm>
              <a:off x="3312" y="4080"/>
              <a:ext cx="24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6537" name="Line 16"/>
            <p:cNvSpPr>
              <a:spLocks noChangeShapeType="1"/>
            </p:cNvSpPr>
            <p:nvPr/>
          </p:nvSpPr>
          <p:spPr bwMode="auto">
            <a:xfrm>
              <a:off x="3072" y="2832"/>
              <a:ext cx="0" cy="1056"/>
            </a:xfrm>
            <a:prstGeom prst="line">
              <a:avLst/>
            </a:prstGeom>
            <a:noFill/>
            <a:ln w="41275">
              <a:solidFill>
                <a:srgbClr val="007000"/>
              </a:solidFill>
              <a:round/>
              <a:headEnd/>
              <a:tailEnd type="triangle" w="med" len="sm"/>
            </a:ln>
            <a:extLst>
              <a:ext uri="{909E8E84-426E-40dd-AFC4-6F175D3DCCD1}">
                <a14:hiddenFill xmlns:a14="http://schemas.microsoft.com/office/drawing/2010/main">
                  <a:noFill/>
                </a14:hiddenFill>
              </a:ext>
            </a:extLst>
          </p:spPr>
          <p:txBody>
            <a:bodyPr wrap="none" anchor="ctr"/>
            <a:lstStyle/>
            <a:p>
              <a:endParaRPr lang="en-US"/>
            </a:p>
          </p:txBody>
        </p:sp>
        <p:sp>
          <p:nvSpPr>
            <p:cNvPr id="576538" name="Line 17"/>
            <p:cNvSpPr>
              <a:spLocks noChangeShapeType="1"/>
            </p:cNvSpPr>
            <p:nvPr/>
          </p:nvSpPr>
          <p:spPr bwMode="auto">
            <a:xfrm flipH="1">
              <a:off x="2640" y="1536"/>
              <a:ext cx="96" cy="2496"/>
            </a:xfrm>
            <a:prstGeom prst="line">
              <a:avLst/>
            </a:prstGeom>
            <a:noFill/>
            <a:ln w="41275">
              <a:solidFill>
                <a:srgbClr val="FF0000"/>
              </a:solidFill>
              <a:round/>
              <a:headEnd/>
              <a:tailEnd type="triangle" w="med" len="sm"/>
            </a:ln>
            <a:extLst>
              <a:ext uri="{909E8E84-426E-40dd-AFC4-6F175D3DCCD1}">
                <a14:hiddenFill xmlns:a14="http://schemas.microsoft.com/office/drawing/2010/main">
                  <a:noFill/>
                </a14:hiddenFill>
              </a:ext>
            </a:extLst>
          </p:spPr>
          <p:txBody>
            <a:bodyPr wrap="none" anchor="ctr"/>
            <a:lstStyle/>
            <a:p>
              <a:endParaRPr lang="en-US"/>
            </a:p>
          </p:txBody>
        </p:sp>
        <p:sp>
          <p:nvSpPr>
            <p:cNvPr id="576539" name="Line 30"/>
            <p:cNvSpPr>
              <a:spLocks noChangeShapeType="1"/>
            </p:cNvSpPr>
            <p:nvPr/>
          </p:nvSpPr>
          <p:spPr bwMode="auto">
            <a:xfrm>
              <a:off x="2880" y="1728"/>
              <a:ext cx="0" cy="1536"/>
            </a:xfrm>
            <a:prstGeom prst="line">
              <a:avLst/>
            </a:prstGeom>
            <a:noFill/>
            <a:ln w="3175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76541" name="Line 13"/>
          <p:cNvSpPr>
            <a:spLocks noChangeShapeType="1"/>
          </p:cNvSpPr>
          <p:nvPr/>
        </p:nvSpPr>
        <p:spPr bwMode="auto">
          <a:xfrm>
            <a:off x="7086600" y="4267200"/>
            <a:ext cx="0" cy="2133600"/>
          </a:xfrm>
          <a:prstGeom prst="line">
            <a:avLst/>
          </a:prstGeom>
          <a:noFill/>
          <a:ln w="41275">
            <a:solidFill>
              <a:srgbClr val="FF0000"/>
            </a:solidFill>
            <a:round/>
            <a:headEnd/>
            <a:tailEnd type="triangle" w="med" len="sm"/>
          </a:ln>
          <a:extLst>
            <a:ext uri="{909E8E84-426E-40dd-AFC4-6F175D3DCCD1}">
              <a14:hiddenFill xmlns:a14="http://schemas.microsoft.com/office/drawing/2010/main">
                <a:noFill/>
              </a14:hiddenFill>
            </a:ext>
          </a:extLst>
        </p:spPr>
        <p:txBody>
          <a:bodyPr wrap="none" anchor="ctr"/>
          <a:lstStyle/>
          <a:p>
            <a:endParaRPr lang="en-US"/>
          </a:p>
        </p:txBody>
      </p:sp>
      <p:sp>
        <p:nvSpPr>
          <p:cNvPr id="576542" name="Line 14"/>
          <p:cNvSpPr>
            <a:spLocks noChangeShapeType="1"/>
          </p:cNvSpPr>
          <p:nvPr/>
        </p:nvSpPr>
        <p:spPr bwMode="auto">
          <a:xfrm>
            <a:off x="8305800" y="4191000"/>
            <a:ext cx="0" cy="2133600"/>
          </a:xfrm>
          <a:prstGeom prst="line">
            <a:avLst/>
          </a:prstGeom>
          <a:noFill/>
          <a:ln w="41275">
            <a:solidFill>
              <a:srgbClr val="FF0000"/>
            </a:solidFill>
            <a:round/>
            <a:headEnd/>
            <a:tailEnd type="triangle" w="med" len="sm"/>
          </a:ln>
          <a:extLst>
            <a:ext uri="{909E8E84-426E-40dd-AFC4-6F175D3DCCD1}">
              <a14:hiddenFill xmlns:a14="http://schemas.microsoft.com/office/drawing/2010/main">
                <a:noFill/>
              </a14:hiddenFill>
            </a:ext>
          </a:extLst>
        </p:spPr>
        <p:txBody>
          <a:bodyPr wrap="none" anchor="ctr"/>
          <a:lstStyle/>
          <a:p>
            <a:endParaRPr lang="en-US"/>
          </a:p>
        </p:txBody>
      </p:sp>
      <p:sp>
        <p:nvSpPr>
          <p:cNvPr id="576543" name="Freeform 15"/>
          <p:cNvSpPr>
            <a:spLocks/>
          </p:cNvSpPr>
          <p:nvPr/>
        </p:nvSpPr>
        <p:spPr bwMode="auto">
          <a:xfrm>
            <a:off x="6638925" y="6394450"/>
            <a:ext cx="2028825" cy="165100"/>
          </a:xfrm>
          <a:custGeom>
            <a:avLst/>
            <a:gdLst>
              <a:gd name="T0" fmla="*/ 0 w 1278"/>
              <a:gd name="T1" fmla="*/ 56 h 104"/>
              <a:gd name="T2" fmla="*/ 191 w 1278"/>
              <a:gd name="T3" fmla="*/ 92 h 104"/>
              <a:gd name="T4" fmla="*/ 370 w 1278"/>
              <a:gd name="T5" fmla="*/ 56 h 104"/>
              <a:gd name="T6" fmla="*/ 406 w 1278"/>
              <a:gd name="T7" fmla="*/ 80 h 104"/>
              <a:gd name="T8" fmla="*/ 549 w 1278"/>
              <a:gd name="T9" fmla="*/ 32 h 104"/>
              <a:gd name="T10" fmla="*/ 645 w 1278"/>
              <a:gd name="T11" fmla="*/ 104 h 104"/>
              <a:gd name="T12" fmla="*/ 717 w 1278"/>
              <a:gd name="T13" fmla="*/ 92 h 104"/>
              <a:gd name="T14" fmla="*/ 740 w 1278"/>
              <a:gd name="T15" fmla="*/ 56 h 104"/>
              <a:gd name="T16" fmla="*/ 776 w 1278"/>
              <a:gd name="T17" fmla="*/ 32 h 104"/>
              <a:gd name="T18" fmla="*/ 860 w 1278"/>
              <a:gd name="T19" fmla="*/ 56 h 104"/>
              <a:gd name="T20" fmla="*/ 932 w 1278"/>
              <a:gd name="T21" fmla="*/ 92 h 104"/>
              <a:gd name="T22" fmla="*/ 979 w 1278"/>
              <a:gd name="T23" fmla="*/ 68 h 104"/>
              <a:gd name="T24" fmla="*/ 1015 w 1278"/>
              <a:gd name="T25" fmla="*/ 44 h 104"/>
              <a:gd name="T26" fmla="*/ 1087 w 1278"/>
              <a:gd name="T27" fmla="*/ 68 h 104"/>
              <a:gd name="T28" fmla="*/ 1206 w 1278"/>
              <a:gd name="T29" fmla="*/ 56 h 104"/>
              <a:gd name="T30" fmla="*/ 1242 w 1278"/>
              <a:gd name="T31" fmla="*/ 68 h 104"/>
              <a:gd name="T32" fmla="*/ 1278 w 1278"/>
              <a:gd name="T33" fmla="*/ 92 h 1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78"/>
              <a:gd name="T52" fmla="*/ 0 h 104"/>
              <a:gd name="T53" fmla="*/ 1278 w 1278"/>
              <a:gd name="T54" fmla="*/ 104 h 10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78" h="104">
                <a:moveTo>
                  <a:pt x="0" y="56"/>
                </a:moveTo>
                <a:cubicBezTo>
                  <a:pt x="83" y="0"/>
                  <a:pt x="115" y="66"/>
                  <a:pt x="191" y="92"/>
                </a:cubicBezTo>
                <a:cubicBezTo>
                  <a:pt x="250" y="77"/>
                  <a:pt x="311" y="75"/>
                  <a:pt x="370" y="56"/>
                </a:cubicBezTo>
                <a:cubicBezTo>
                  <a:pt x="382" y="64"/>
                  <a:pt x="391" y="78"/>
                  <a:pt x="406" y="80"/>
                </a:cubicBezTo>
                <a:cubicBezTo>
                  <a:pt x="450" y="85"/>
                  <a:pt x="511" y="51"/>
                  <a:pt x="549" y="32"/>
                </a:cubicBezTo>
                <a:cubicBezTo>
                  <a:pt x="596" y="47"/>
                  <a:pt x="617" y="62"/>
                  <a:pt x="645" y="104"/>
                </a:cubicBezTo>
                <a:cubicBezTo>
                  <a:pt x="669" y="100"/>
                  <a:pt x="695" y="102"/>
                  <a:pt x="717" y="92"/>
                </a:cubicBezTo>
                <a:cubicBezTo>
                  <a:pt x="729" y="85"/>
                  <a:pt x="730" y="66"/>
                  <a:pt x="740" y="56"/>
                </a:cubicBezTo>
                <a:cubicBezTo>
                  <a:pt x="750" y="45"/>
                  <a:pt x="764" y="40"/>
                  <a:pt x="776" y="32"/>
                </a:cubicBezTo>
                <a:cubicBezTo>
                  <a:pt x="791" y="35"/>
                  <a:pt x="842" y="47"/>
                  <a:pt x="860" y="56"/>
                </a:cubicBezTo>
                <a:cubicBezTo>
                  <a:pt x="953" y="102"/>
                  <a:pt x="841" y="61"/>
                  <a:pt x="932" y="92"/>
                </a:cubicBezTo>
                <a:cubicBezTo>
                  <a:pt x="947" y="84"/>
                  <a:pt x="963" y="76"/>
                  <a:pt x="979" y="68"/>
                </a:cubicBezTo>
                <a:cubicBezTo>
                  <a:pt x="991" y="60"/>
                  <a:pt x="1000" y="44"/>
                  <a:pt x="1015" y="44"/>
                </a:cubicBezTo>
                <a:cubicBezTo>
                  <a:pt x="1040" y="44"/>
                  <a:pt x="1087" y="68"/>
                  <a:pt x="1087" y="68"/>
                </a:cubicBezTo>
                <a:cubicBezTo>
                  <a:pt x="1167" y="40"/>
                  <a:pt x="1137" y="36"/>
                  <a:pt x="1206" y="56"/>
                </a:cubicBezTo>
                <a:cubicBezTo>
                  <a:pt x="1218" y="59"/>
                  <a:pt x="1230" y="62"/>
                  <a:pt x="1242" y="68"/>
                </a:cubicBezTo>
                <a:cubicBezTo>
                  <a:pt x="1254" y="74"/>
                  <a:pt x="1278" y="92"/>
                  <a:pt x="1278" y="92"/>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b="1" baseline="0">
              <a:latin typeface="Times" charset="0"/>
            </a:endParaRPr>
          </a:p>
        </p:txBody>
      </p:sp>
      <p:sp>
        <p:nvSpPr>
          <p:cNvPr id="576544" name="Line 31"/>
          <p:cNvSpPr>
            <a:spLocks noChangeShapeType="1"/>
          </p:cNvSpPr>
          <p:nvPr/>
        </p:nvSpPr>
        <p:spPr bwMode="auto">
          <a:xfrm>
            <a:off x="6781800" y="4038600"/>
            <a:ext cx="1600200" cy="0"/>
          </a:xfrm>
          <a:prstGeom prst="line">
            <a:avLst/>
          </a:prstGeom>
          <a:noFill/>
          <a:ln w="3175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6506583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369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3694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6954"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50" name="Picture 2" descr="&#10;pancakes3.jpg                                                  00C15AF6Macintosh HD                   C34F68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42863"/>
            <a:ext cx="7200900" cy="6900863"/>
          </a:xfrm>
          <a:prstGeom prst="rect">
            <a:avLst/>
          </a:prstGeom>
          <a:noFill/>
          <a:extLst>
            <a:ext uri="{909E8E84-426E-40dd-AFC4-6F175D3DCCD1}">
              <a14:hiddenFill xmlns:a14="http://schemas.microsoft.com/office/drawing/2010/main">
                <a:solidFill>
                  <a:srgbClr val="FFFFFF"/>
                </a:solidFill>
              </a14:hiddenFill>
            </a:ext>
          </a:extLst>
        </p:spPr>
      </p:pic>
      <p:sp>
        <p:nvSpPr>
          <p:cNvPr id="590851" name="Text Box 3"/>
          <p:cNvSpPr txBox="1">
            <a:spLocks noChangeArrowheads="1"/>
          </p:cNvSpPr>
          <p:nvPr/>
        </p:nvSpPr>
        <p:spPr bwMode="auto">
          <a:xfrm>
            <a:off x="449263" y="188913"/>
            <a:ext cx="1052542"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baseline="0" dirty="0"/>
              <a:t>slope</a:t>
            </a:r>
          </a:p>
          <a:p>
            <a:endParaRPr lang="en-US" b="1" baseline="0" dirty="0"/>
          </a:p>
          <a:p>
            <a:r>
              <a:rPr lang="en-US" sz="2000" baseline="0" dirty="0"/>
              <a:t>pancake</a:t>
            </a:r>
          </a:p>
          <a:p>
            <a:r>
              <a:rPr lang="en-US" sz="2000" baseline="0" dirty="0"/>
              <a:t>domes</a:t>
            </a:r>
          </a:p>
          <a:p>
            <a:r>
              <a:rPr lang="en-US" sz="2000" baseline="0" dirty="0"/>
              <a:t>Venus</a:t>
            </a:r>
            <a:endParaRPr lang="en-US" b="1" baseline="0" dirty="0"/>
          </a:p>
        </p:txBody>
      </p:sp>
    </p:spTree>
    <p:extLst>
      <p:ext uri="{BB962C8B-B14F-4D97-AF65-F5344CB8AC3E}">
        <p14:creationId xmlns:p14="http://schemas.microsoft.com/office/powerpoint/2010/main" val="2879221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874" name="Picture 2" descr="lava_flows.jpg                                                 00C15AF6Macintosh HD                   C34F68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50" y="0"/>
            <a:ext cx="5602288" cy="6858000"/>
          </a:xfrm>
          <a:prstGeom prst="rect">
            <a:avLst/>
          </a:prstGeom>
          <a:noFill/>
          <a:extLst>
            <a:ext uri="{909E8E84-426E-40dd-AFC4-6F175D3DCCD1}">
              <a14:hiddenFill xmlns:a14="http://schemas.microsoft.com/office/drawing/2010/main">
                <a:solidFill>
                  <a:srgbClr val="FFFFFF"/>
                </a:solidFill>
              </a14:hiddenFill>
            </a:ext>
          </a:extLst>
        </p:spPr>
      </p:pic>
      <p:sp>
        <p:nvSpPr>
          <p:cNvPr id="591875" name="Text Box 3"/>
          <p:cNvSpPr txBox="1">
            <a:spLocks noChangeArrowheads="1"/>
          </p:cNvSpPr>
          <p:nvPr/>
        </p:nvSpPr>
        <p:spPr bwMode="auto">
          <a:xfrm>
            <a:off x="412750" y="179388"/>
            <a:ext cx="1501433"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baseline="0" dirty="0"/>
              <a:t>roughness</a:t>
            </a:r>
          </a:p>
          <a:p>
            <a:endParaRPr lang="en-US" b="1" baseline="0" dirty="0"/>
          </a:p>
          <a:p>
            <a:r>
              <a:rPr lang="en-US" sz="2000" baseline="0" dirty="0"/>
              <a:t>lava flows</a:t>
            </a:r>
          </a:p>
          <a:p>
            <a:r>
              <a:rPr lang="en-US" sz="2000" baseline="0" dirty="0"/>
              <a:t>Venus</a:t>
            </a:r>
            <a:endParaRPr lang="en-US" b="1" baseline="0" dirty="0"/>
          </a:p>
        </p:txBody>
      </p:sp>
    </p:spTree>
    <p:extLst>
      <p:ext uri="{BB962C8B-B14F-4D97-AF65-F5344CB8AC3E}">
        <p14:creationId xmlns:p14="http://schemas.microsoft.com/office/powerpoint/2010/main" val="3041832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ChangeArrowheads="1"/>
          </p:cNvSpPr>
          <p:nvPr/>
        </p:nvSpPr>
        <p:spPr bwMode="auto">
          <a:xfrm>
            <a:off x="2362200" y="-227013"/>
            <a:ext cx="4419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3200" dirty="0">
              <a:latin typeface="Gill Sans" charset="0"/>
            </a:endParaRPr>
          </a:p>
          <a:p>
            <a:pPr algn="ctr"/>
            <a:r>
              <a:rPr lang="en-US" sz="2400" b="1" dirty="0" smtClean="0"/>
              <a:t>GMTSAR Short Course</a:t>
            </a:r>
          </a:p>
          <a:p>
            <a:pPr algn="ctr"/>
            <a:r>
              <a:rPr lang="en-US" sz="2400" b="1" dirty="0" smtClean="0"/>
              <a:t>OUTLINE</a:t>
            </a:r>
          </a:p>
        </p:txBody>
      </p:sp>
      <p:sp>
        <p:nvSpPr>
          <p:cNvPr id="78851" name="Text Box 3"/>
          <p:cNvSpPr txBox="1">
            <a:spLocks noChangeArrowheads="1"/>
          </p:cNvSpPr>
          <p:nvPr/>
        </p:nvSpPr>
        <p:spPr bwMode="auto">
          <a:xfrm>
            <a:off x="609600" y="2118795"/>
            <a:ext cx="8354078"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284163" indent="-284163">
              <a:defRPr sz="2400">
                <a:solidFill>
                  <a:schemeClr val="tx1"/>
                </a:solidFill>
                <a:latin typeface="Times" charset="0"/>
                <a:ea typeface="ＭＳ Ｐゴシック" charset="0"/>
                <a:cs typeface="ＭＳ Ｐゴシック" charset="0"/>
              </a:defRPr>
            </a:lvl1pPr>
            <a:lvl2pPr>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nSpc>
                <a:spcPct val="150000"/>
              </a:lnSpc>
              <a:buFontTx/>
              <a:buChar char="•"/>
            </a:pPr>
            <a:r>
              <a:rPr lang="en-US" sz="2000" dirty="0" smtClean="0">
                <a:latin typeface="Helvetica" charset="0"/>
              </a:rPr>
              <a:t>setup UNIX, GMT, and GMTSAR – test cases</a:t>
            </a:r>
            <a:endParaRPr lang="en-US" sz="2000" dirty="0">
              <a:latin typeface="Helvetica" charset="0"/>
            </a:endParaRPr>
          </a:p>
          <a:p>
            <a:pPr>
              <a:lnSpc>
                <a:spcPct val="150000"/>
              </a:lnSpc>
              <a:buFontTx/>
              <a:buChar char="•"/>
            </a:pPr>
            <a:r>
              <a:rPr lang="en-US" sz="2000" b="1" dirty="0" smtClean="0">
                <a:latin typeface="Helvetica" charset="0"/>
              </a:rPr>
              <a:t>overview of SAR and </a:t>
            </a:r>
            <a:r>
              <a:rPr lang="en-US" sz="2000" b="1" dirty="0" err="1" smtClean="0">
                <a:latin typeface="Helvetica" charset="0"/>
              </a:rPr>
              <a:t>InSAR</a:t>
            </a:r>
            <a:r>
              <a:rPr lang="en-US" sz="2000" b="1" dirty="0" smtClean="0">
                <a:latin typeface="Helvetica" charset="0"/>
              </a:rPr>
              <a:t> – </a:t>
            </a:r>
            <a:r>
              <a:rPr lang="en-US" sz="2000" b="1" dirty="0" err="1" smtClean="0">
                <a:latin typeface="Helvetica" charset="0"/>
              </a:rPr>
              <a:t>Burgmann</a:t>
            </a:r>
            <a:r>
              <a:rPr lang="en-US" sz="2000" b="1" dirty="0" smtClean="0">
                <a:latin typeface="Helvetica" charset="0"/>
              </a:rPr>
              <a:t> et al., 2002</a:t>
            </a:r>
            <a:endParaRPr lang="en-US" sz="2000" b="1" dirty="0">
              <a:latin typeface="Helvetica" charset="0"/>
            </a:endParaRPr>
          </a:p>
          <a:p>
            <a:pPr>
              <a:lnSpc>
                <a:spcPct val="150000"/>
              </a:lnSpc>
              <a:buFontTx/>
              <a:buChar char="•"/>
            </a:pPr>
            <a:r>
              <a:rPr lang="en-US" sz="2000" dirty="0" smtClean="0">
                <a:latin typeface="Helvetica" charset="0"/>
              </a:rPr>
              <a:t>learn to select SAR scenes at UNAVCO and ASF</a:t>
            </a:r>
            <a:endParaRPr lang="en-US" sz="2000" dirty="0">
              <a:latin typeface="Helvetica" charset="0"/>
            </a:endParaRPr>
          </a:p>
          <a:p>
            <a:pPr>
              <a:lnSpc>
                <a:spcPct val="150000"/>
              </a:lnSpc>
              <a:buFontTx/>
              <a:buChar char="•"/>
            </a:pPr>
            <a:r>
              <a:rPr lang="en-US" sz="2000" dirty="0" smtClean="0">
                <a:latin typeface="Helvetica" charset="0"/>
              </a:rPr>
              <a:t>SAR and </a:t>
            </a:r>
            <a:r>
              <a:rPr lang="en-US" sz="2000" dirty="0" err="1" smtClean="0">
                <a:latin typeface="Helvetica" charset="0"/>
              </a:rPr>
              <a:t>InSAR</a:t>
            </a:r>
            <a:r>
              <a:rPr lang="en-US" sz="2000" dirty="0" smtClean="0">
                <a:latin typeface="Helvetica" charset="0"/>
              </a:rPr>
              <a:t> theory</a:t>
            </a:r>
            <a:endParaRPr lang="en-US" sz="2000" dirty="0">
              <a:latin typeface="Helvetica" charset="0"/>
            </a:endParaRPr>
          </a:p>
          <a:p>
            <a:pPr>
              <a:lnSpc>
                <a:spcPct val="150000"/>
              </a:lnSpc>
              <a:buFontTx/>
              <a:buChar char="•"/>
            </a:pPr>
            <a:r>
              <a:rPr lang="en-US" sz="2000" dirty="0" smtClean="0">
                <a:latin typeface="Helvetica" charset="0"/>
              </a:rPr>
              <a:t>GMTSAR overview, modules, standard </a:t>
            </a:r>
            <a:r>
              <a:rPr lang="en-US" sz="2000" dirty="0" err="1" smtClean="0">
                <a:latin typeface="Helvetica" charset="0"/>
              </a:rPr>
              <a:t>InSAR</a:t>
            </a:r>
            <a:r>
              <a:rPr lang="en-US" sz="2000" dirty="0" smtClean="0">
                <a:latin typeface="Helvetica" charset="0"/>
              </a:rPr>
              <a:t> processing</a:t>
            </a:r>
            <a:endParaRPr lang="en-US" sz="2000" dirty="0">
              <a:latin typeface="Helvetica" charset="0"/>
            </a:endParaRPr>
          </a:p>
          <a:p>
            <a:pPr>
              <a:lnSpc>
                <a:spcPct val="150000"/>
              </a:lnSpc>
              <a:buFontTx/>
              <a:buChar char="•"/>
            </a:pPr>
            <a:r>
              <a:rPr lang="en-US" sz="2000" dirty="0" smtClean="0">
                <a:latin typeface="Helvetica" charset="0"/>
              </a:rPr>
              <a:t>2-D phase unwrapping</a:t>
            </a:r>
            <a:endParaRPr lang="en-US" sz="2000" dirty="0">
              <a:latin typeface="Helvetica" charset="0"/>
            </a:endParaRPr>
          </a:p>
          <a:p>
            <a:pPr>
              <a:lnSpc>
                <a:spcPct val="150000"/>
              </a:lnSpc>
              <a:buFontTx/>
              <a:buChar char="•"/>
            </a:pPr>
            <a:r>
              <a:rPr lang="en-US" sz="2000" dirty="0" smtClean="0">
                <a:latin typeface="Helvetica" charset="0"/>
              </a:rPr>
              <a:t>batch processing</a:t>
            </a:r>
          </a:p>
          <a:p>
            <a:pPr>
              <a:lnSpc>
                <a:spcPct val="150000"/>
              </a:lnSpc>
              <a:buFontTx/>
              <a:buChar char="•"/>
            </a:pPr>
            <a:r>
              <a:rPr lang="en-US" sz="2000" dirty="0" smtClean="0">
                <a:latin typeface="Helvetica" charset="0"/>
              </a:rPr>
              <a:t>imaging earthquakes </a:t>
            </a:r>
            <a:endParaRPr lang="en-US" sz="2000" dirty="0" smtClean="0">
              <a:latin typeface="Helvetica" charset="0"/>
            </a:endParaRPr>
          </a:p>
          <a:p>
            <a:pPr>
              <a:lnSpc>
                <a:spcPct val="150000"/>
              </a:lnSpc>
              <a:buFontTx/>
              <a:buChar char="•"/>
            </a:pPr>
            <a:r>
              <a:rPr lang="en-US" sz="2000" dirty="0" smtClean="0">
                <a:latin typeface="Helvetica" charset="0"/>
              </a:rPr>
              <a:t>student </a:t>
            </a:r>
            <a:r>
              <a:rPr lang="en-US" sz="2000" dirty="0" smtClean="0">
                <a:latin typeface="Helvetica" charset="0"/>
              </a:rPr>
              <a:t>presentations</a:t>
            </a:r>
            <a:endParaRPr lang="en-US" sz="2000" dirty="0" smtClean="0">
              <a:latin typeface="Helvetica" charset="0"/>
            </a:endParaRPr>
          </a:p>
          <a:p>
            <a:pPr>
              <a:buFontTx/>
              <a:buChar char="•"/>
            </a:pPr>
            <a:endParaRPr lang="en-US" sz="2000" dirty="0" smtClean="0">
              <a:latin typeface="Helvetica" charset="0"/>
            </a:endParaRPr>
          </a:p>
          <a:p>
            <a:endParaRPr lang="en-US" dirty="0"/>
          </a:p>
        </p:txBody>
      </p:sp>
      <p:pic>
        <p:nvPicPr>
          <p:cNvPr id="78853" name="Picture 5" descr="thumb_ALOS.tiff                                                000AB161Macintosh HD                   7C2606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8511" y="4792"/>
            <a:ext cx="2362200" cy="22272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9" descr="sentinel1spacecra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 y="0"/>
            <a:ext cx="2296784" cy="186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6873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2898" name="Picture 2" descr="maxwell.jpg                                                    00C15AF6Macintosh HD                   C34F68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513" y="0"/>
            <a:ext cx="7608887" cy="6835775"/>
          </a:xfrm>
          <a:prstGeom prst="rect">
            <a:avLst/>
          </a:prstGeom>
          <a:noFill/>
          <a:extLst>
            <a:ext uri="{909E8E84-426E-40dd-AFC4-6F175D3DCCD1}">
              <a14:hiddenFill xmlns:a14="http://schemas.microsoft.com/office/drawing/2010/main">
                <a:solidFill>
                  <a:srgbClr val="FFFFFF"/>
                </a:solidFill>
              </a14:hiddenFill>
            </a:ext>
          </a:extLst>
        </p:spPr>
      </p:pic>
      <p:sp>
        <p:nvSpPr>
          <p:cNvPr id="592899" name="Text Box 3"/>
          <p:cNvSpPr txBox="1">
            <a:spLocks noChangeArrowheads="1"/>
          </p:cNvSpPr>
          <p:nvPr/>
        </p:nvSpPr>
        <p:spPr bwMode="auto">
          <a:xfrm>
            <a:off x="23813" y="0"/>
            <a:ext cx="1927681" cy="13542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baseline="0" dirty="0"/>
              <a:t>reflectivity</a:t>
            </a:r>
          </a:p>
          <a:p>
            <a:endParaRPr lang="en-US" b="1" baseline="0" dirty="0"/>
          </a:p>
          <a:p>
            <a:r>
              <a:rPr lang="en-US" sz="2000" baseline="0" dirty="0"/>
              <a:t>Maxwell Montes</a:t>
            </a:r>
          </a:p>
          <a:p>
            <a:r>
              <a:rPr lang="en-US" sz="2000" baseline="0" dirty="0"/>
              <a:t>Venus</a:t>
            </a:r>
            <a:endParaRPr lang="en-US" b="1" baseline="0" dirty="0"/>
          </a:p>
        </p:txBody>
      </p:sp>
    </p:spTree>
    <p:extLst>
      <p:ext uri="{BB962C8B-B14F-4D97-AF65-F5344CB8AC3E}">
        <p14:creationId xmlns:p14="http://schemas.microsoft.com/office/powerpoint/2010/main" val="2128447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Grp="1" noChangeArrowheads="1"/>
          </p:cNvSpPr>
          <p:nvPr>
            <p:ph type="title"/>
          </p:nvPr>
        </p:nvSpPr>
        <p:spPr>
          <a:xfrm>
            <a:off x="190500" y="481013"/>
            <a:ext cx="8861425" cy="609600"/>
          </a:xfrm>
          <a:noFill/>
          <a:ln/>
        </p:spPr>
        <p:txBody>
          <a:bodyPr/>
          <a:lstStyle/>
          <a:p>
            <a:pPr algn="ctr"/>
            <a:r>
              <a:rPr lang="en-US" sz="3200">
                <a:solidFill>
                  <a:schemeClr val="tx1"/>
                </a:solidFill>
                <a:latin typeface="Helvetica" charset="0"/>
                <a:cs typeface="Times" charset="0"/>
              </a:rPr>
              <a:t>InSAR uses phase</a:t>
            </a:r>
            <a:endParaRPr lang="en-US" b="0">
              <a:solidFill>
                <a:schemeClr val="tx1"/>
              </a:solidFill>
              <a:latin typeface="Helvetica" charset="0"/>
              <a:cs typeface="Times" charset="0"/>
            </a:endParaRPr>
          </a:p>
        </p:txBody>
      </p:sp>
      <p:pic>
        <p:nvPicPr>
          <p:cNvPr id="66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163" y="1423988"/>
            <a:ext cx="8180387" cy="506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52494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527050" y="381000"/>
            <a:ext cx="77787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3600" b="1"/>
              <a:t>Research with ALOS PALSAR data</a:t>
            </a:r>
          </a:p>
          <a:p>
            <a:pPr eaLnBrk="1" hangingPunct="1"/>
            <a:r>
              <a:rPr lang="en-US" sz="3600" b="1"/>
              <a:t>within the WinSAR consortium</a:t>
            </a:r>
          </a:p>
          <a:p>
            <a:pPr eaLnBrk="1" hangingPunct="1"/>
            <a:r>
              <a:rPr lang="en-US"/>
              <a:t>	</a:t>
            </a:r>
            <a:endParaRPr lang="en-US" sz="3600"/>
          </a:p>
        </p:txBody>
      </p:sp>
      <p:sp>
        <p:nvSpPr>
          <p:cNvPr id="14339" name="TextBox 3"/>
          <p:cNvSpPr txBox="1">
            <a:spLocks noChangeArrowheads="1"/>
          </p:cNvSpPr>
          <p:nvPr/>
        </p:nvSpPr>
        <p:spPr bwMode="auto">
          <a:xfrm>
            <a:off x="1219200" y="1905000"/>
            <a:ext cx="545323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b="1" dirty="0" smtClean="0"/>
              <a:t>Matt Pritchard</a:t>
            </a:r>
            <a:r>
              <a:rPr lang="en-US" b="1" dirty="0" smtClean="0"/>
              <a:t>, Cornell (</a:t>
            </a:r>
            <a:r>
              <a:rPr lang="en-US" b="1" dirty="0"/>
              <a:t>Chair</a:t>
            </a:r>
            <a:r>
              <a:rPr lang="en-US" sz="2800" dirty="0"/>
              <a:t>) </a:t>
            </a:r>
          </a:p>
          <a:p>
            <a:pPr eaLnBrk="1" hangingPunct="1"/>
            <a:r>
              <a:rPr lang="en-US" dirty="0"/>
              <a:t>and the </a:t>
            </a:r>
            <a:r>
              <a:rPr lang="en-US" dirty="0" err="1"/>
              <a:t>WinSAR</a:t>
            </a:r>
            <a:r>
              <a:rPr lang="en-US" dirty="0"/>
              <a:t> Executive Committee</a:t>
            </a:r>
          </a:p>
          <a:p>
            <a:pPr eaLnBrk="1" hangingPunct="1"/>
            <a:endParaRPr lang="en-US" sz="1800" dirty="0"/>
          </a:p>
        </p:txBody>
      </p:sp>
      <p:sp>
        <p:nvSpPr>
          <p:cNvPr id="14340" name="TextBox 4"/>
          <p:cNvSpPr txBox="1">
            <a:spLocks noChangeArrowheads="1"/>
          </p:cNvSpPr>
          <p:nvPr/>
        </p:nvSpPr>
        <p:spPr bwMode="auto">
          <a:xfrm>
            <a:off x="1143000" y="3059113"/>
            <a:ext cx="6711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800"/>
              <a:t>Roland Burgmann, Yuri Fialko, Eric Fielding and David Schmidt</a:t>
            </a:r>
          </a:p>
        </p:txBody>
      </p:sp>
      <p:sp>
        <p:nvSpPr>
          <p:cNvPr id="14341" name="Rectangle 6"/>
          <p:cNvSpPr>
            <a:spLocks noChangeArrowheads="1"/>
          </p:cNvSpPr>
          <p:nvPr/>
        </p:nvSpPr>
        <p:spPr bwMode="auto">
          <a:xfrm>
            <a:off x="609600" y="3810000"/>
            <a:ext cx="1660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Outline of talk:</a:t>
            </a:r>
          </a:p>
        </p:txBody>
      </p:sp>
      <p:sp>
        <p:nvSpPr>
          <p:cNvPr id="14342" name="Rectangle 7"/>
          <p:cNvSpPr>
            <a:spLocks noChangeArrowheads="1"/>
          </p:cNvSpPr>
          <p:nvPr/>
        </p:nvSpPr>
        <p:spPr bwMode="auto">
          <a:xfrm>
            <a:off x="2286000" y="3810000"/>
            <a:ext cx="50292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What is WinSAR ?</a:t>
            </a:r>
          </a:p>
          <a:p>
            <a:r>
              <a:rPr lang="en-US"/>
              <a:t>Research examples: 	</a:t>
            </a:r>
          </a:p>
          <a:p>
            <a:pPr>
              <a:buFont typeface="Arial" charset="0"/>
              <a:buChar char="•"/>
            </a:pPr>
            <a:r>
              <a:rPr lang="en-US"/>
              <a:t>Earthquakes</a:t>
            </a:r>
          </a:p>
          <a:p>
            <a:pPr>
              <a:buFont typeface="Arial" charset="0"/>
              <a:buChar char="•"/>
            </a:pPr>
            <a:r>
              <a:rPr lang="en-US"/>
              <a:t>Inter-seismic</a:t>
            </a:r>
          </a:p>
          <a:p>
            <a:pPr>
              <a:buFont typeface="Arial" charset="0"/>
              <a:buChar char="•"/>
            </a:pPr>
            <a:r>
              <a:rPr lang="en-US"/>
              <a:t>Volcanoes</a:t>
            </a:r>
          </a:p>
          <a:p>
            <a:pPr>
              <a:buFont typeface="Arial" charset="0"/>
              <a:buChar char="•"/>
            </a:pPr>
            <a:r>
              <a:rPr lang="en-US"/>
              <a:t>Subsidence</a:t>
            </a:r>
          </a:p>
          <a:p>
            <a:pPr>
              <a:buFont typeface="Arial" charset="0"/>
              <a:buChar char="•"/>
            </a:pPr>
            <a:r>
              <a:rPr lang="en-US"/>
              <a:t>Others</a:t>
            </a:r>
          </a:p>
          <a:p>
            <a:pPr>
              <a:buFont typeface="Arial" charset="0"/>
              <a:buChar char="•"/>
            </a:pPr>
            <a:endParaRPr lang="en-US"/>
          </a:p>
          <a:p>
            <a:r>
              <a:rPr lang="en-US"/>
              <a:t>Recommendations</a:t>
            </a:r>
          </a:p>
          <a:p>
            <a:endParaRPr lang="en-US"/>
          </a:p>
        </p:txBody>
      </p:sp>
    </p:spTree>
    <p:extLst>
      <p:ext uri="{BB962C8B-B14F-4D97-AF65-F5344CB8AC3E}">
        <p14:creationId xmlns:p14="http://schemas.microsoft.com/office/powerpoint/2010/main" val="405643465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1981200" y="228600"/>
            <a:ext cx="4625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4000" b="1"/>
              <a:t>What is WinSAR ?</a:t>
            </a:r>
          </a:p>
          <a:p>
            <a:pPr eaLnBrk="1" hangingPunct="1"/>
            <a:endParaRPr lang="en-US" sz="3600"/>
          </a:p>
        </p:txBody>
      </p:sp>
      <p:pic>
        <p:nvPicPr>
          <p:cNvPr id="1536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238" y="914400"/>
            <a:ext cx="7980362"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3"/>
          <p:cNvSpPr txBox="1">
            <a:spLocks noChangeArrowheads="1"/>
          </p:cNvSpPr>
          <p:nvPr/>
        </p:nvSpPr>
        <p:spPr bwMode="auto">
          <a:xfrm>
            <a:off x="1219200" y="4572000"/>
            <a:ext cx="7467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buFontTx/>
              <a:buChar char="-"/>
            </a:pPr>
            <a:r>
              <a:rPr lang="en-US" sz="1800"/>
              <a:t> Consortium of 83 Universities/ Research Institutions (~20 non U.S.)</a:t>
            </a:r>
          </a:p>
          <a:p>
            <a:pPr eaLnBrk="1" hangingPunct="1"/>
            <a:r>
              <a:rPr lang="en-US" sz="1800"/>
              <a:t>- Executive Committee (elected, 2-year terms)</a:t>
            </a:r>
          </a:p>
          <a:p>
            <a:pPr eaLnBrk="1" hangingPunct="1"/>
            <a:r>
              <a:rPr lang="en-US" sz="1800"/>
              <a:t>- ALOS-PALSAR access through L1 data pool at ASF (U.S. Government Research Consortium, USGRC)</a:t>
            </a:r>
          </a:p>
          <a:p>
            <a:pPr eaLnBrk="1" hangingPunct="1"/>
            <a:endParaRPr lang="en-US" sz="1800"/>
          </a:p>
        </p:txBody>
      </p:sp>
      <p:sp>
        <p:nvSpPr>
          <p:cNvPr id="15365" name="TextBox 3"/>
          <p:cNvSpPr txBox="1">
            <a:spLocks noChangeArrowheads="1"/>
          </p:cNvSpPr>
          <p:nvPr/>
        </p:nvSpPr>
        <p:spPr bwMode="auto">
          <a:xfrm>
            <a:off x="1393825" y="6324600"/>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800"/>
              <a:t>Funding:</a:t>
            </a:r>
          </a:p>
          <a:p>
            <a:pPr eaLnBrk="1" hangingPunct="1"/>
            <a:endParaRPr lang="en-US" sz="1800"/>
          </a:p>
        </p:txBody>
      </p:sp>
      <p:pic>
        <p:nvPicPr>
          <p:cNvPr id="1536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7825" y="6019800"/>
            <a:ext cx="35591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06110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
          <p:cNvSpPr>
            <a:spLocks noChangeArrowheads="1"/>
          </p:cNvSpPr>
          <p:nvPr/>
        </p:nvSpPr>
        <p:spPr bwMode="auto">
          <a:xfrm>
            <a:off x="152400" y="762000"/>
            <a:ext cx="87630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27013" indent="-227013">
              <a:defRPr/>
            </a:pPr>
            <a:r>
              <a:rPr lang="en-US" sz="2000" dirty="0"/>
              <a:t>•  </a:t>
            </a:r>
            <a:r>
              <a:rPr lang="en-US" sz="2000" dirty="0">
                <a:latin typeface="Arial"/>
                <a:cs typeface="Arial"/>
              </a:rPr>
              <a:t>Promote the use and development of </a:t>
            </a:r>
            <a:r>
              <a:rPr lang="en-US" sz="2000" dirty="0" err="1">
                <a:latin typeface="Arial"/>
                <a:cs typeface="Arial"/>
              </a:rPr>
              <a:t>InSAR</a:t>
            </a:r>
            <a:r>
              <a:rPr lang="en-US" sz="2000" dirty="0">
                <a:latin typeface="Arial"/>
                <a:cs typeface="Arial"/>
              </a:rPr>
              <a:t> technology for scientific investigations.</a:t>
            </a:r>
          </a:p>
          <a:p>
            <a:pPr marL="227013" indent="-227013">
              <a:defRPr/>
            </a:pPr>
            <a:r>
              <a:rPr lang="en-US" sz="2000" dirty="0">
                <a:latin typeface="Arial"/>
                <a:cs typeface="Arial"/>
              </a:rPr>
              <a:t>•  Promote free and open access to SAR data as allowed by data providers.</a:t>
            </a:r>
          </a:p>
          <a:p>
            <a:pPr marL="227013" indent="-227013">
              <a:buFont typeface="Arial" charset="0"/>
              <a:buChar char="•"/>
              <a:defRPr/>
            </a:pPr>
            <a:r>
              <a:rPr lang="en-US" sz="2000" dirty="0">
                <a:latin typeface="Arial"/>
                <a:cs typeface="Arial"/>
              </a:rPr>
              <a:t>Acquire, archive and catalog SAR data of the U.S. active areas</a:t>
            </a:r>
          </a:p>
          <a:p>
            <a:pPr>
              <a:defRPr/>
            </a:pPr>
            <a:endParaRPr lang="en-US" sz="2000" dirty="0"/>
          </a:p>
          <a:p>
            <a:pPr>
              <a:defRPr/>
            </a:pPr>
            <a:r>
              <a:rPr lang="en-US" sz="2000" dirty="0"/>
              <a:t> </a:t>
            </a:r>
          </a:p>
          <a:p>
            <a:pPr>
              <a:defRPr/>
            </a:pPr>
            <a:endParaRPr lang="en-US" sz="2000" dirty="0"/>
          </a:p>
          <a:p>
            <a:pPr>
              <a:defRPr/>
            </a:pPr>
            <a:endParaRPr lang="en-US" sz="2000" dirty="0"/>
          </a:p>
        </p:txBody>
      </p:sp>
      <p:sp>
        <p:nvSpPr>
          <p:cNvPr id="25602" name="TextBox 3"/>
          <p:cNvSpPr txBox="1">
            <a:spLocks noChangeArrowheads="1"/>
          </p:cNvSpPr>
          <p:nvPr/>
        </p:nvSpPr>
        <p:spPr bwMode="auto">
          <a:xfrm>
            <a:off x="2317750" y="76200"/>
            <a:ext cx="4387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3600" b="1">
                <a:latin typeface="Arial" charset="0"/>
                <a:cs typeface="Arial" charset="0"/>
              </a:rPr>
              <a:t>WinSAR objectives</a:t>
            </a:r>
          </a:p>
          <a:p>
            <a:pPr eaLnBrk="1" hangingPunct="1"/>
            <a:endParaRPr lang="en-US" sz="3600">
              <a:latin typeface="Arial" charset="0"/>
              <a:cs typeface="Arial" charset="0"/>
            </a:endParaRPr>
          </a:p>
        </p:txBody>
      </p:sp>
      <p:sp>
        <p:nvSpPr>
          <p:cNvPr id="25603" name="Rectangle 5"/>
          <p:cNvSpPr>
            <a:spLocks noChangeArrowheads="1"/>
          </p:cNvSpPr>
          <p:nvPr/>
        </p:nvSpPr>
        <p:spPr bwMode="auto">
          <a:xfrm>
            <a:off x="304800" y="2514600"/>
            <a:ext cx="3200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b="1">
                <a:latin typeface="Arial" charset="0"/>
                <a:cs typeface="Arial" charset="0"/>
              </a:rPr>
              <a:t>Complete ERS,Envisat</a:t>
            </a:r>
          </a:p>
          <a:p>
            <a:r>
              <a:rPr lang="en-US" sz="1800" b="1">
                <a:latin typeface="Arial" charset="0"/>
                <a:cs typeface="Arial" charset="0"/>
              </a:rPr>
              <a:t>data sets for core area!</a:t>
            </a:r>
          </a:p>
          <a:p>
            <a:endParaRPr lang="en-US"/>
          </a:p>
        </p:txBody>
      </p:sp>
      <p:sp>
        <p:nvSpPr>
          <p:cNvPr id="25604" name="TextBox 5"/>
          <p:cNvSpPr txBox="1">
            <a:spLocks noChangeArrowheads="1"/>
          </p:cNvSpPr>
          <p:nvPr/>
        </p:nvSpPr>
        <p:spPr bwMode="auto">
          <a:xfrm>
            <a:off x="304800" y="3200400"/>
            <a:ext cx="27066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800">
                <a:latin typeface="Arial" charset="0"/>
                <a:cs typeface="Arial" charset="0"/>
              </a:rPr>
              <a:t>	# of scenes</a:t>
            </a:r>
          </a:p>
          <a:p>
            <a:pPr eaLnBrk="1" hangingPunct="1"/>
            <a:r>
              <a:rPr lang="en-US" sz="1800">
                <a:latin typeface="Arial" charset="0"/>
                <a:cs typeface="Arial" charset="0"/>
              </a:rPr>
              <a:t>ERS	22826	8.9 Tb</a:t>
            </a:r>
          </a:p>
          <a:p>
            <a:pPr eaLnBrk="1" hangingPunct="1"/>
            <a:r>
              <a:rPr lang="en-US" sz="1800">
                <a:latin typeface="Arial" charset="0"/>
                <a:cs typeface="Arial" charset="0"/>
              </a:rPr>
              <a:t>Envisat	7185	1.7 Tb </a:t>
            </a:r>
          </a:p>
          <a:p>
            <a:pPr eaLnBrk="1" hangingPunct="1"/>
            <a:endParaRPr lang="en-US" sz="1800">
              <a:latin typeface="Arial" charset="0"/>
              <a:cs typeface="Arial" charset="0"/>
            </a:endParaRPr>
          </a:p>
        </p:txBody>
      </p:sp>
      <p:sp>
        <p:nvSpPr>
          <p:cNvPr id="25605" name="TextBox 1"/>
          <p:cNvSpPr txBox="1">
            <a:spLocks noChangeArrowheads="1"/>
          </p:cNvSpPr>
          <p:nvPr/>
        </p:nvSpPr>
        <p:spPr bwMode="auto">
          <a:xfrm>
            <a:off x="304800" y="4343400"/>
            <a:ext cx="2743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a:latin typeface="Arial" charset="0"/>
                <a:cs typeface="Arial" charset="0"/>
              </a:rPr>
              <a:t>Nearly complete</a:t>
            </a:r>
          </a:p>
          <a:p>
            <a:r>
              <a:rPr lang="en-US" sz="1800" b="1">
                <a:latin typeface="Arial" charset="0"/>
                <a:cs typeface="Arial" charset="0"/>
              </a:rPr>
              <a:t>ALOS-1 data set for North and South</a:t>
            </a:r>
          </a:p>
          <a:p>
            <a:r>
              <a:rPr lang="en-US" sz="1800" b="1">
                <a:latin typeface="Arial" charset="0"/>
                <a:cs typeface="Arial" charset="0"/>
              </a:rPr>
              <a:t>America available at</a:t>
            </a:r>
          </a:p>
          <a:p>
            <a:r>
              <a:rPr lang="en-US" sz="1800" b="1">
                <a:latin typeface="Arial" charset="0"/>
                <a:cs typeface="Arial" charset="0"/>
              </a:rPr>
              <a:t>ASF L1 Data Pool.</a:t>
            </a:r>
          </a:p>
          <a:p>
            <a:endParaRPr lang="en-US" sz="1800" b="1">
              <a:latin typeface="Arial" charset="0"/>
              <a:cs typeface="Arial" charset="0"/>
            </a:endParaRPr>
          </a:p>
        </p:txBody>
      </p:sp>
      <p:pic>
        <p:nvPicPr>
          <p:cNvPr id="25606" name="Picture 1" descr="winsar_frames.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76575" y="2286000"/>
            <a:ext cx="606742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49294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atin typeface="Arial" charset="0"/>
              </a:rPr>
              <a:t>Volcanic Hazards</a:t>
            </a:r>
          </a:p>
        </p:txBody>
      </p:sp>
    </p:spTree>
    <p:extLst>
      <p:ext uri="{BB962C8B-B14F-4D97-AF65-F5344CB8AC3E}">
        <p14:creationId xmlns:p14="http://schemas.microsoft.com/office/powerpoint/2010/main" val="10597473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8"/>
          <p:cNvSpPr>
            <a:spLocks noChangeArrowheads="1"/>
          </p:cNvSpPr>
          <p:nvPr/>
        </p:nvSpPr>
        <p:spPr bwMode="auto">
          <a:xfrm>
            <a:off x="6705600" y="609600"/>
            <a:ext cx="2133600" cy="3656013"/>
          </a:xfrm>
          <a:prstGeom prst="rect">
            <a:avLst/>
          </a:prstGeom>
          <a:solidFill>
            <a:srgbClr val="0000FF"/>
          </a:solidFill>
          <a:ln w="9525">
            <a:solidFill>
              <a:schemeClr val="tx1"/>
            </a:solidFill>
            <a:miter lim="800000"/>
            <a:headEnd/>
            <a:tailEnd/>
          </a:ln>
        </p:spPr>
        <p:txBody>
          <a:bodyPr wrap="none" anchor="ctr"/>
          <a:lstStyle/>
          <a:p>
            <a:endParaRPr lang="en-US" sz="1800"/>
          </a:p>
        </p:txBody>
      </p:sp>
      <p:pic>
        <p:nvPicPr>
          <p:cNvPr id="22531" name="Picture 5" descr="infgrm_I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00" y="581025"/>
            <a:ext cx="6156325"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multi_scale"/>
          <p:cNvPicPr>
            <a:picLocks noChangeAspect="1" noChangeArrowheads="1"/>
          </p:cNvPicPr>
          <p:nvPr/>
        </p:nvPicPr>
        <p:blipFill>
          <a:blip r:embed="rId4"/>
          <a:srcRect/>
          <a:stretch>
            <a:fillRect/>
          </a:stretch>
        </p:blipFill>
        <p:spPr bwMode="auto">
          <a:xfrm>
            <a:off x="5410200" y="5483225"/>
            <a:ext cx="3105150" cy="847725"/>
          </a:xfrm>
          <a:prstGeom prst="rect">
            <a:avLst/>
          </a:prstGeom>
          <a:noFill/>
          <a:effectLst>
            <a:outerShdw blurRad="63500" dist="107763" dir="2700000" algn="ctr" rotWithShape="0">
              <a:srgbClr val="000000">
                <a:alpha val="50000"/>
              </a:srgbClr>
            </a:outerShdw>
          </a:effectLst>
        </p:spPr>
      </p:pic>
      <p:sp>
        <p:nvSpPr>
          <p:cNvPr id="22533" name="Text Box 7"/>
          <p:cNvSpPr txBox="1">
            <a:spLocks noChangeArrowheads="1"/>
          </p:cNvSpPr>
          <p:nvPr/>
        </p:nvSpPr>
        <p:spPr bwMode="auto">
          <a:xfrm>
            <a:off x="6781800" y="838200"/>
            <a:ext cx="2133600"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FFFF00"/>
                </a:solidFill>
              </a:rPr>
              <a:t>Yellowstone Caldera </a:t>
            </a:r>
          </a:p>
          <a:p>
            <a:pPr eaLnBrk="1" hangingPunct="1">
              <a:spcBef>
                <a:spcPct val="50000"/>
              </a:spcBef>
            </a:pPr>
            <a:r>
              <a:rPr lang="en-US" sz="1800">
                <a:solidFill>
                  <a:srgbClr val="FFFF00"/>
                </a:solidFill>
              </a:rPr>
              <a:t>    ENVISAT IS1</a:t>
            </a:r>
          </a:p>
          <a:p>
            <a:pPr eaLnBrk="1" hangingPunct="1">
              <a:spcBef>
                <a:spcPct val="50000"/>
              </a:spcBef>
            </a:pPr>
            <a:r>
              <a:rPr lang="en-US" sz="1800">
                <a:solidFill>
                  <a:srgbClr val="FFFF00"/>
                </a:solidFill>
              </a:rPr>
              <a:t>Record one-year uplift  using Space Based Geodesy</a:t>
            </a:r>
          </a:p>
          <a:p>
            <a:pPr eaLnBrk="1" hangingPunct="1">
              <a:spcBef>
                <a:spcPct val="50000"/>
              </a:spcBef>
            </a:pPr>
            <a:r>
              <a:rPr lang="en-US" sz="1400">
                <a:solidFill>
                  <a:srgbClr val="FFFF00"/>
                </a:solidFill>
              </a:rPr>
              <a:t>B</a:t>
            </a:r>
            <a:r>
              <a:rPr lang="en-US" sz="1400" b="1" baseline="-10000">
                <a:solidFill>
                  <a:srgbClr val="FFFF00"/>
                </a:solidFill>
                <a:sym typeface="Symbol" charset="0"/>
              </a:rPr>
              <a:t></a:t>
            </a:r>
            <a:r>
              <a:rPr lang="en-US" sz="1400" b="1">
                <a:solidFill>
                  <a:srgbClr val="FFFF00"/>
                </a:solidFill>
                <a:sym typeface="Symbol" charset="0"/>
              </a:rPr>
              <a:t> </a:t>
            </a:r>
            <a:r>
              <a:rPr lang="en-US" sz="1400">
                <a:solidFill>
                  <a:srgbClr val="FFFF00"/>
                </a:solidFill>
                <a:sym typeface="Symbol" charset="0"/>
              </a:rPr>
              <a:t>= 231</a:t>
            </a:r>
            <a:r>
              <a:rPr lang="en-US" sz="1400" b="1">
                <a:solidFill>
                  <a:srgbClr val="FFFF00"/>
                </a:solidFill>
                <a:sym typeface="Symbol" charset="0"/>
              </a:rPr>
              <a:t> </a:t>
            </a:r>
            <a:r>
              <a:rPr lang="en-US" sz="1400">
                <a:solidFill>
                  <a:srgbClr val="FFFF00"/>
                </a:solidFill>
                <a:sym typeface="Symbol" charset="0"/>
              </a:rPr>
              <a:t>m</a:t>
            </a:r>
          </a:p>
          <a:p>
            <a:pPr eaLnBrk="1" hangingPunct="1">
              <a:spcBef>
                <a:spcPts val="1800"/>
              </a:spcBef>
            </a:pPr>
            <a:r>
              <a:rPr lang="en-US" sz="1200">
                <a:solidFill>
                  <a:srgbClr val="FFFF00"/>
                </a:solidFill>
              </a:rPr>
              <a:t>2004/10/08 to 2005/09/23</a:t>
            </a:r>
          </a:p>
          <a:p>
            <a:pPr eaLnBrk="1" hangingPunct="1">
              <a:spcBef>
                <a:spcPts val="1800"/>
              </a:spcBef>
            </a:pPr>
            <a:r>
              <a:rPr lang="en-US" sz="1200">
                <a:solidFill>
                  <a:srgbClr val="FFFF00"/>
                </a:solidFill>
              </a:rPr>
              <a:t>C. Wicks, USGS </a:t>
            </a:r>
          </a:p>
        </p:txBody>
      </p:sp>
      <p:pic>
        <p:nvPicPr>
          <p:cNvPr id="22534" name="Picture 10"/>
          <p:cNvPicPr>
            <a:picLocks noChangeAspect="1" noChangeArrowheads="1"/>
          </p:cNvPicPr>
          <p:nvPr/>
        </p:nvPicPr>
        <p:blipFill>
          <a:blip r:embed="rId5">
            <a:extLst>
              <a:ext uri="{28A0092B-C50C-407E-A947-70E740481C1C}">
                <a14:useLocalDpi xmlns:a14="http://schemas.microsoft.com/office/drawing/2010/main" val="0"/>
              </a:ext>
            </a:extLst>
          </a:blip>
          <a:srcRect b="22054"/>
          <a:stretch>
            <a:fillRect/>
          </a:stretch>
        </p:blipFill>
        <p:spPr bwMode="auto">
          <a:xfrm>
            <a:off x="133350" y="6443663"/>
            <a:ext cx="1014413" cy="2921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68438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228600" y="152400"/>
            <a:ext cx="876300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ym typeface="Symbol" charset="0"/>
              </a:rPr>
              <a:t>ENVISAT interferogram of Okmok volcano, Alaska, spanning 2003-2004. Located in the central Aleutian arc, Alaska, Okmok is a dominantly basaltic complex topped with a 10-km-wide caldera that formed circa 2.05 ka. Okmok erupted several times during the 20th century, most recently in 1997; eruptions in 1945, 1958, and 1997 produced lava flows within the caldera. Previous studies utilizing InSAR images from ERS-1, ERS-2, and Radarsat-1 sensors have shown that the inflation rate after the 1997 eruption generally decreased with time during 1997-2001, but increased significantly during 2001-2003. This recent interferogram shows continued inflation during 2003-2004 at a rate of about 60% that during 2002-2003. The InSAR image also shows post-emplacement deformation of the 1997 lava flow, most likely due to thermal contraction. </a:t>
            </a:r>
          </a:p>
        </p:txBody>
      </p:sp>
      <p:pic>
        <p:nvPicPr>
          <p:cNvPr id="26627" name="Picture 3" descr="308185_3136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5988" y="1997075"/>
            <a:ext cx="5035550"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descr="ifm_scale_ba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6464300"/>
            <a:ext cx="8382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5"/>
          <p:cNvSpPr txBox="1">
            <a:spLocks noChangeAspect="1" noChangeArrowheads="1"/>
          </p:cNvSpPr>
          <p:nvPr/>
        </p:nvSpPr>
        <p:spPr bwMode="auto">
          <a:xfrm>
            <a:off x="5105400" y="6388100"/>
            <a:ext cx="2476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3639" tIns="36819" rIns="73639" bIns="36819">
            <a:spAutoFit/>
          </a:bodyPr>
          <a:lstStyle>
            <a:lvl1pPr defTabSz="820738" eaLnBrk="0" hangingPunct="0">
              <a:defRPr sz="2400">
                <a:solidFill>
                  <a:schemeClr val="tx1"/>
                </a:solidFill>
                <a:latin typeface="Arial" charset="0"/>
                <a:ea typeface="ＭＳ Ｐゴシック" charset="0"/>
                <a:cs typeface="ＭＳ Ｐゴシック" charset="0"/>
              </a:defRPr>
            </a:lvl1pPr>
            <a:lvl2pPr marL="37931725" indent="-37474525" defTabSz="8207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chemeClr val="bg1"/>
                </a:solidFill>
                <a:latin typeface="Times New Roman" charset="0"/>
              </a:rPr>
              <a:t>0</a:t>
            </a:r>
          </a:p>
        </p:txBody>
      </p:sp>
      <p:sp>
        <p:nvSpPr>
          <p:cNvPr id="26630" name="Text Box 6"/>
          <p:cNvSpPr txBox="1">
            <a:spLocks noChangeAspect="1" noChangeArrowheads="1"/>
          </p:cNvSpPr>
          <p:nvPr/>
        </p:nvSpPr>
        <p:spPr bwMode="auto">
          <a:xfrm>
            <a:off x="5965825" y="6388100"/>
            <a:ext cx="7381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3639" tIns="36819" rIns="73639" bIns="36819">
            <a:spAutoFit/>
          </a:bodyPr>
          <a:lstStyle>
            <a:lvl1pPr defTabSz="820738" eaLnBrk="0" hangingPunct="0">
              <a:defRPr sz="2400">
                <a:solidFill>
                  <a:schemeClr val="tx1"/>
                </a:solidFill>
                <a:latin typeface="Arial" charset="0"/>
                <a:ea typeface="ＭＳ Ｐゴシック" charset="0"/>
                <a:cs typeface="ＭＳ Ｐゴシック" charset="0"/>
              </a:defRPr>
            </a:lvl1pPr>
            <a:lvl2pPr marL="37931725" indent="-37474525" defTabSz="8207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chemeClr val="bg1"/>
                </a:solidFill>
                <a:latin typeface="Times New Roman" charset="0"/>
              </a:rPr>
              <a:t>28 mm</a:t>
            </a:r>
          </a:p>
        </p:txBody>
      </p:sp>
      <p:sp>
        <p:nvSpPr>
          <p:cNvPr id="26631" name="Line 7"/>
          <p:cNvSpPr>
            <a:spLocks noChangeShapeType="1"/>
          </p:cNvSpPr>
          <p:nvPr/>
        </p:nvSpPr>
        <p:spPr bwMode="auto">
          <a:xfrm>
            <a:off x="6462713" y="5943600"/>
            <a:ext cx="547687"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2" name="Text Box 8"/>
          <p:cNvSpPr txBox="1">
            <a:spLocks noChangeArrowheads="1"/>
          </p:cNvSpPr>
          <p:nvPr/>
        </p:nvSpPr>
        <p:spPr bwMode="auto">
          <a:xfrm>
            <a:off x="6381750" y="5564188"/>
            <a:ext cx="704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chemeClr val="bg1"/>
                </a:solidFill>
              </a:rPr>
              <a:t>5 km</a:t>
            </a:r>
          </a:p>
        </p:txBody>
      </p:sp>
      <p:sp>
        <p:nvSpPr>
          <p:cNvPr id="26633" name="Line 9"/>
          <p:cNvSpPr>
            <a:spLocks noChangeShapeType="1"/>
          </p:cNvSpPr>
          <p:nvPr/>
        </p:nvSpPr>
        <p:spPr bwMode="auto">
          <a:xfrm>
            <a:off x="2317750" y="2514600"/>
            <a:ext cx="0" cy="3048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6634" name="Text Box 10"/>
          <p:cNvSpPr txBox="1">
            <a:spLocks noChangeArrowheads="1"/>
          </p:cNvSpPr>
          <p:nvPr/>
        </p:nvSpPr>
        <p:spPr bwMode="auto">
          <a:xfrm>
            <a:off x="2317750" y="2474913"/>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chemeClr val="bg1"/>
                </a:solidFill>
              </a:rPr>
              <a:t>N</a:t>
            </a:r>
          </a:p>
        </p:txBody>
      </p:sp>
      <p:sp>
        <p:nvSpPr>
          <p:cNvPr id="26635" name="Text Box 11"/>
          <p:cNvSpPr txBox="1">
            <a:spLocks noChangeArrowheads="1"/>
          </p:cNvSpPr>
          <p:nvPr/>
        </p:nvSpPr>
        <p:spPr bwMode="auto">
          <a:xfrm>
            <a:off x="842963" y="599757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a:t>unpublished data from Zhong Lu</a:t>
            </a:r>
          </a:p>
        </p:txBody>
      </p:sp>
    </p:spTree>
    <p:extLst>
      <p:ext uri="{BB962C8B-B14F-4D97-AF65-F5344CB8AC3E}">
        <p14:creationId xmlns:p14="http://schemas.microsoft.com/office/powerpoint/2010/main" val="178565172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ig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25450"/>
            <a:ext cx="807720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p:cNvSpPr txBox="1">
            <a:spLocks noChangeArrowheads="1"/>
          </p:cNvSpPr>
          <p:nvPr/>
        </p:nvSpPr>
        <p:spPr bwMode="auto">
          <a:xfrm>
            <a:off x="152400" y="4114800"/>
            <a:ext cx="274320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900"/>
              <a:t>Averaged InSAR image from track 229 created by stacking all unwrapped 1-year interferograms from the 1992-2005 time period.  The deformation histories for several points are shown for both track 229 and 501 interferograms. We attribute this deformation to thermoelastic contraction of the 1986 pyroclastic flow deposits. The graphs on the right side of the image give the deformation history for points 11, 16 and 17, which show a small amount of LOS shortening (5-6 cm) over the east flank of the Augustine Island. The graphs at the bottom of the image show little deformation on the south and west sides of Augustine Island. Blue lines are the best second-order polynomial fits to the observed LOS displacements. </a:t>
            </a:r>
          </a:p>
        </p:txBody>
      </p:sp>
      <p:sp>
        <p:nvSpPr>
          <p:cNvPr id="28676" name="Text Box 4"/>
          <p:cNvSpPr txBox="1">
            <a:spLocks noChangeArrowheads="1"/>
          </p:cNvSpPr>
          <p:nvPr/>
        </p:nvSpPr>
        <p:spPr bwMode="auto">
          <a:xfrm>
            <a:off x="7543800" y="4267200"/>
            <a:ext cx="16002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a:t>Submitted for publication in Earth, Planets, and Space as:</a:t>
            </a:r>
          </a:p>
          <a:p>
            <a:pPr eaLnBrk="1" hangingPunct="1">
              <a:spcBef>
                <a:spcPct val="50000"/>
              </a:spcBef>
            </a:pPr>
            <a:r>
              <a:rPr lang="en-US" sz="1200"/>
              <a:t>Lee, C., Lu, Z. Kwoun, O., and Won, J., Deformation of Augustine Volcano, Alaska, 1992-2005, measured by ERS and ENVISAT SAR interferometry.</a:t>
            </a:r>
          </a:p>
        </p:txBody>
      </p:sp>
    </p:spTree>
    <p:extLst>
      <p:ext uri="{BB962C8B-B14F-4D97-AF65-F5344CB8AC3E}">
        <p14:creationId xmlns:p14="http://schemas.microsoft.com/office/powerpoint/2010/main" val="384299312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026" descr="e04763_e217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150" y="736600"/>
            <a:ext cx="5519738"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1027"/>
          <p:cNvSpPr txBox="1">
            <a:spLocks noChangeArrowheads="1"/>
          </p:cNvSpPr>
          <p:nvPr/>
        </p:nvSpPr>
        <p:spPr bwMode="auto">
          <a:xfrm>
            <a:off x="4978400" y="3263900"/>
            <a:ext cx="1073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bg1"/>
                </a:solidFill>
                <a:cs typeface="Arial" charset="0"/>
              </a:rPr>
              <a:t>inflation</a:t>
            </a:r>
          </a:p>
        </p:txBody>
      </p:sp>
      <p:sp>
        <p:nvSpPr>
          <p:cNvPr id="30724" name="Text Box 1028"/>
          <p:cNvSpPr txBox="1">
            <a:spLocks noChangeArrowheads="1"/>
          </p:cNvSpPr>
          <p:nvPr/>
        </p:nvSpPr>
        <p:spPr bwMode="auto">
          <a:xfrm>
            <a:off x="5826125" y="5586413"/>
            <a:ext cx="1441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bg1"/>
                </a:solidFill>
                <a:cs typeface="Arial" charset="0"/>
              </a:rPr>
              <a:t>subsidence</a:t>
            </a:r>
          </a:p>
        </p:txBody>
      </p:sp>
      <p:sp>
        <p:nvSpPr>
          <p:cNvPr id="30725" name="Line 1029"/>
          <p:cNvSpPr>
            <a:spLocks noChangeShapeType="1"/>
          </p:cNvSpPr>
          <p:nvPr/>
        </p:nvSpPr>
        <p:spPr bwMode="auto">
          <a:xfrm flipV="1">
            <a:off x="4518025" y="3621088"/>
            <a:ext cx="892175" cy="58261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6" name="Line 1030"/>
          <p:cNvSpPr>
            <a:spLocks noChangeShapeType="1"/>
          </p:cNvSpPr>
          <p:nvPr/>
        </p:nvSpPr>
        <p:spPr bwMode="auto">
          <a:xfrm>
            <a:off x="5410200" y="3621088"/>
            <a:ext cx="742950" cy="79851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7" name="Text Box 1031"/>
          <p:cNvSpPr txBox="1">
            <a:spLocks noChangeArrowheads="1"/>
          </p:cNvSpPr>
          <p:nvPr/>
        </p:nvSpPr>
        <p:spPr bwMode="auto">
          <a:xfrm>
            <a:off x="6172200" y="4281488"/>
            <a:ext cx="1200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bg1"/>
                </a:solidFill>
                <a:cs typeface="Arial" charset="0"/>
              </a:rPr>
              <a:t>KILAUEA</a:t>
            </a:r>
          </a:p>
        </p:txBody>
      </p:sp>
      <p:sp>
        <p:nvSpPr>
          <p:cNvPr id="30728" name="Text Box 1032"/>
          <p:cNvSpPr txBox="1">
            <a:spLocks noChangeArrowheads="1"/>
          </p:cNvSpPr>
          <p:nvPr/>
        </p:nvSpPr>
        <p:spPr bwMode="auto">
          <a:xfrm>
            <a:off x="3409950" y="4381500"/>
            <a:ext cx="158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bg1"/>
                </a:solidFill>
                <a:cs typeface="Arial" charset="0"/>
              </a:rPr>
              <a:t>MAUNA LOA</a:t>
            </a:r>
          </a:p>
        </p:txBody>
      </p:sp>
      <p:sp>
        <p:nvSpPr>
          <p:cNvPr id="30729" name="Line 1033"/>
          <p:cNvSpPr>
            <a:spLocks noChangeShapeType="1"/>
          </p:cNvSpPr>
          <p:nvPr/>
        </p:nvSpPr>
        <p:spPr bwMode="auto">
          <a:xfrm>
            <a:off x="5791200" y="4876800"/>
            <a:ext cx="685800" cy="68580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0" name="Line 1034"/>
          <p:cNvSpPr>
            <a:spLocks noChangeShapeType="1"/>
          </p:cNvSpPr>
          <p:nvPr/>
        </p:nvSpPr>
        <p:spPr bwMode="auto">
          <a:xfrm flipV="1">
            <a:off x="6477000" y="4848225"/>
            <a:ext cx="149225" cy="714375"/>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1" name="Text Box 1035"/>
          <p:cNvSpPr txBox="1">
            <a:spLocks noChangeArrowheads="1"/>
          </p:cNvSpPr>
          <p:nvPr/>
        </p:nvSpPr>
        <p:spPr bwMode="auto">
          <a:xfrm>
            <a:off x="152400" y="152400"/>
            <a:ext cx="8839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a:cs typeface="Arial" charset="0"/>
              </a:rPr>
              <a:t>ENVISAT interferogram spanning November 2003 to January 2006 and showing inflation of the summits of Kilauea and Mauna Loa volcanoes, along with subsidence along both of Kilauea</a:t>
            </a:r>
            <a:r>
              <a:rPr lang="ja-JP" altLang="en-US" sz="1400">
                <a:cs typeface="Arial" charset="0"/>
              </a:rPr>
              <a:t>’</a:t>
            </a:r>
            <a:r>
              <a:rPr lang="en-US" sz="1400">
                <a:cs typeface="Arial" charset="0"/>
              </a:rPr>
              <a:t>s rift zones.</a:t>
            </a:r>
          </a:p>
        </p:txBody>
      </p:sp>
      <p:sp>
        <p:nvSpPr>
          <p:cNvPr id="30732" name="Text Box 1036"/>
          <p:cNvSpPr txBox="1">
            <a:spLocks noChangeArrowheads="1"/>
          </p:cNvSpPr>
          <p:nvPr/>
        </p:nvSpPr>
        <p:spPr bwMode="auto">
          <a:xfrm>
            <a:off x="314325" y="564515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a:t>unpublished data from Mike Poland</a:t>
            </a:r>
          </a:p>
        </p:txBody>
      </p:sp>
    </p:spTree>
    <p:extLst>
      <p:ext uri="{BB962C8B-B14F-4D97-AF65-F5344CB8AC3E}">
        <p14:creationId xmlns:p14="http://schemas.microsoft.com/office/powerpoint/2010/main" val="158136445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4" name="Picture 2" descr="RS_overview.jpg                                                0011CB2DMacintosh HD                   C34F68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88" y="733425"/>
            <a:ext cx="8402637" cy="53895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06993" y="127947"/>
            <a:ext cx="7567246" cy="461665"/>
          </a:xfrm>
          <a:prstGeom prst="rect">
            <a:avLst/>
          </a:prstGeom>
          <a:noFill/>
        </p:spPr>
        <p:txBody>
          <a:bodyPr wrap="none" rtlCol="0">
            <a:spAutoFit/>
          </a:bodyPr>
          <a:lstStyle/>
          <a:p>
            <a:r>
              <a:rPr lang="en-US" sz="2400" dirty="0" smtClean="0"/>
              <a:t>passive and active remote sensing – optical and microwave</a:t>
            </a:r>
            <a:endParaRPr lang="en-US" sz="2400" dirty="0"/>
          </a:p>
        </p:txBody>
      </p:sp>
    </p:spTree>
    <p:extLst>
      <p:ext uri="{BB962C8B-B14F-4D97-AF65-F5344CB8AC3E}">
        <p14:creationId xmlns:p14="http://schemas.microsoft.com/office/powerpoint/2010/main" val="109572948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NUPM_KTP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8469313" cy="773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p:cNvSpPr>
            <a:spLocks noGrp="1" noChangeArrowheads="1"/>
          </p:cNvSpPr>
          <p:nvPr>
            <p:ph type="title"/>
          </p:nvPr>
        </p:nvSpPr>
        <p:spPr>
          <a:xfrm>
            <a:off x="190500" y="139700"/>
            <a:ext cx="8861425" cy="609600"/>
          </a:xfrm>
        </p:spPr>
        <p:txBody>
          <a:bodyPr>
            <a:normAutofit fontScale="90000"/>
          </a:bodyPr>
          <a:lstStyle/>
          <a:p>
            <a:pPr eaLnBrk="1" hangingPunct="1"/>
            <a:r>
              <a:rPr lang="en-US" sz="2400">
                <a:solidFill>
                  <a:schemeClr val="tx1"/>
                </a:solidFill>
                <a:latin typeface="Helvetica" charset="0"/>
              </a:rPr>
              <a:t>Kilauea - East Rift Zone, Dike Event</a:t>
            </a:r>
            <a:br>
              <a:rPr lang="en-US" sz="2400">
                <a:solidFill>
                  <a:schemeClr val="tx1"/>
                </a:solidFill>
                <a:latin typeface="Helvetica" charset="0"/>
              </a:rPr>
            </a:br>
            <a:r>
              <a:rPr lang="en-US" sz="2400">
                <a:solidFill>
                  <a:schemeClr val="tx1"/>
                </a:solidFill>
                <a:latin typeface="Helvetica" charset="0"/>
              </a:rPr>
              <a:t>June 17 - June 21, 2007</a:t>
            </a:r>
            <a:r>
              <a:rPr lang="en-US" sz="3700">
                <a:latin typeface="Arial" charset="0"/>
              </a:rPr>
              <a:t> </a:t>
            </a:r>
            <a:r>
              <a:rPr lang="en-US" sz="4100">
                <a:latin typeface="Arial" charset="0"/>
              </a:rPr>
              <a:t> </a:t>
            </a:r>
            <a:endParaRPr lang="en-US" sz="3300">
              <a:latin typeface="Arial" charset="0"/>
            </a:endParaRPr>
          </a:p>
        </p:txBody>
      </p:sp>
      <p:sp>
        <p:nvSpPr>
          <p:cNvPr id="32772" name="Line 4"/>
          <p:cNvSpPr>
            <a:spLocks noChangeShapeType="1"/>
          </p:cNvSpPr>
          <p:nvPr/>
        </p:nvSpPr>
        <p:spPr bwMode="auto">
          <a:xfrm>
            <a:off x="0" y="942975"/>
            <a:ext cx="9144000" cy="0"/>
          </a:xfrm>
          <a:prstGeom prst="line">
            <a:avLst/>
          </a:prstGeom>
          <a:noFill/>
          <a:ln w="76200">
            <a:solidFill>
              <a:srgbClr val="C6C6C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73" name="Text Box 5"/>
          <p:cNvSpPr txBox="1">
            <a:spLocks noChangeArrowheads="1"/>
          </p:cNvSpPr>
          <p:nvPr/>
        </p:nvSpPr>
        <p:spPr bwMode="auto">
          <a:xfrm>
            <a:off x="682625" y="1370013"/>
            <a:ext cx="184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3200" b="1"/>
          </a:p>
        </p:txBody>
      </p:sp>
      <p:sp>
        <p:nvSpPr>
          <p:cNvPr id="32774" name="Text Box 6"/>
          <p:cNvSpPr txBox="1">
            <a:spLocks noChangeArrowheads="1"/>
          </p:cNvSpPr>
          <p:nvPr/>
        </p:nvSpPr>
        <p:spPr bwMode="auto">
          <a:xfrm>
            <a:off x="1681163" y="6430963"/>
            <a:ext cx="6038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data from: http://www.soest.hawaii.edu/pgf/SEQ/</a:t>
            </a:r>
            <a:endParaRPr lang="en-US" sz="3200" b="1"/>
          </a:p>
        </p:txBody>
      </p:sp>
    </p:spTree>
    <p:extLst>
      <p:ext uri="{BB962C8B-B14F-4D97-AF65-F5344CB8AC3E}">
        <p14:creationId xmlns:p14="http://schemas.microsoft.com/office/powerpoint/2010/main" val="252998234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fig7a_kilauea_asc.jpg                                          0011CE3AMacintosh HD                   C34F68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
            <a:ext cx="8763000"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3"/>
          <p:cNvSpPr>
            <a:spLocks noGrp="1" noChangeArrowheads="1"/>
          </p:cNvSpPr>
          <p:nvPr>
            <p:ph type="title"/>
          </p:nvPr>
        </p:nvSpPr>
        <p:spPr>
          <a:xfrm>
            <a:off x="190500" y="139700"/>
            <a:ext cx="8861425" cy="609600"/>
          </a:xfrm>
        </p:spPr>
        <p:txBody>
          <a:bodyPr/>
          <a:lstStyle/>
          <a:p>
            <a:pPr eaLnBrk="1" hangingPunct="1"/>
            <a:r>
              <a:rPr lang="en-US" sz="2400">
                <a:solidFill>
                  <a:schemeClr val="tx1"/>
                </a:solidFill>
                <a:latin typeface="Helvetica" charset="0"/>
              </a:rPr>
              <a:t>Dike event - LOS ascending</a:t>
            </a:r>
            <a:endParaRPr lang="en-US" sz="3300">
              <a:latin typeface="Arial" charset="0"/>
            </a:endParaRPr>
          </a:p>
        </p:txBody>
      </p:sp>
      <p:sp>
        <p:nvSpPr>
          <p:cNvPr id="36868" name="Line 4"/>
          <p:cNvSpPr>
            <a:spLocks noChangeShapeType="1"/>
          </p:cNvSpPr>
          <p:nvPr/>
        </p:nvSpPr>
        <p:spPr bwMode="auto">
          <a:xfrm>
            <a:off x="0" y="855663"/>
            <a:ext cx="9144000" cy="0"/>
          </a:xfrm>
          <a:prstGeom prst="line">
            <a:avLst/>
          </a:prstGeom>
          <a:noFill/>
          <a:ln w="76200">
            <a:solidFill>
              <a:srgbClr val="C6C6C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69" name="Text Box 5"/>
          <p:cNvSpPr txBox="1">
            <a:spLocks noChangeArrowheads="1"/>
          </p:cNvSpPr>
          <p:nvPr/>
        </p:nvSpPr>
        <p:spPr bwMode="auto">
          <a:xfrm>
            <a:off x="682625" y="1370013"/>
            <a:ext cx="184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3200" b="1"/>
          </a:p>
        </p:txBody>
      </p:sp>
      <p:sp>
        <p:nvSpPr>
          <p:cNvPr id="36870" name="TextBox 5"/>
          <p:cNvSpPr txBox="1">
            <a:spLocks noChangeArrowheads="1"/>
          </p:cNvSpPr>
          <p:nvPr/>
        </p:nvSpPr>
        <p:spPr bwMode="auto">
          <a:xfrm>
            <a:off x="7235825" y="6543675"/>
            <a:ext cx="1835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Sandwell et al., 2008</a:t>
            </a:r>
          </a:p>
        </p:txBody>
      </p:sp>
    </p:spTree>
    <p:extLst>
      <p:ext uri="{BB962C8B-B14F-4D97-AF65-F5344CB8AC3E}">
        <p14:creationId xmlns:p14="http://schemas.microsoft.com/office/powerpoint/2010/main" val="23844692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atin typeface="Arial" charset="0"/>
              </a:rPr>
              <a:t>Earthquake Hazards</a:t>
            </a:r>
          </a:p>
        </p:txBody>
      </p:sp>
    </p:spTree>
    <p:extLst>
      <p:ext uri="{BB962C8B-B14F-4D97-AF65-F5344CB8AC3E}">
        <p14:creationId xmlns:p14="http://schemas.microsoft.com/office/powerpoint/2010/main" val="351309921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descr="Fig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8232775" cy="630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extBox 4"/>
          <p:cNvSpPr txBox="1">
            <a:spLocks noChangeArrowheads="1"/>
          </p:cNvSpPr>
          <p:nvPr/>
        </p:nvSpPr>
        <p:spPr bwMode="auto">
          <a:xfrm>
            <a:off x="0" y="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b="1">
                <a:latin typeface="Calibri" charset="0"/>
              </a:rPr>
              <a:t>Coseismic deformation of the Maule, Chile earthquake, ALOS-1</a:t>
            </a:r>
          </a:p>
        </p:txBody>
      </p:sp>
      <p:sp>
        <p:nvSpPr>
          <p:cNvPr id="30723" name="TextBox 7"/>
          <p:cNvSpPr txBox="1">
            <a:spLocks noChangeArrowheads="1"/>
          </p:cNvSpPr>
          <p:nvPr/>
        </p:nvSpPr>
        <p:spPr bwMode="auto">
          <a:xfrm>
            <a:off x="7086600" y="6488113"/>
            <a:ext cx="213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800">
                <a:latin typeface="Calibri" charset="0"/>
              </a:rPr>
              <a:t>[Tong et al., 2010]</a:t>
            </a:r>
          </a:p>
        </p:txBody>
      </p:sp>
      <p:sp>
        <p:nvSpPr>
          <p:cNvPr id="30724" name="Rectangle 8"/>
          <p:cNvSpPr>
            <a:spLocks noChangeArrowheads="1"/>
          </p:cNvSpPr>
          <p:nvPr/>
        </p:nvSpPr>
        <p:spPr bwMode="auto">
          <a:xfrm>
            <a:off x="7772400" y="609600"/>
            <a:ext cx="1219200" cy="1477963"/>
          </a:xfrm>
          <a:prstGeom prst="rect">
            <a:avLst/>
          </a:prstGeom>
          <a:solidFill>
            <a:schemeClr val="bg1"/>
          </a:solidFill>
          <a:ln w="12700">
            <a:solidFill>
              <a:schemeClr val="tx1"/>
            </a:solidFill>
            <a:miter lim="800000"/>
            <a:headEnd/>
            <a:tailEnd/>
          </a:ln>
        </p:spPr>
        <p:txBody>
          <a:bodyPr lIns="91433" tIns="45717" rIns="91433" bIns="45717">
            <a:spAutoFit/>
          </a:bodyPr>
          <a:lstStyle/>
          <a:p>
            <a:pPr algn="ctr"/>
            <a:r>
              <a:rPr lang="en-US" sz="1800">
                <a:latin typeface="Calibri" charset="0"/>
              </a:rPr>
              <a:t>ScanSAR</a:t>
            </a:r>
          </a:p>
          <a:p>
            <a:pPr algn="ctr"/>
            <a:r>
              <a:rPr lang="en-US" sz="1800">
                <a:latin typeface="Calibri" charset="0"/>
              </a:rPr>
              <a:t>provides second look direction</a:t>
            </a:r>
          </a:p>
        </p:txBody>
      </p:sp>
      <p:cxnSp>
        <p:nvCxnSpPr>
          <p:cNvPr id="10" name="Straight Arrow Connector 9"/>
          <p:cNvCxnSpPr/>
          <p:nvPr/>
        </p:nvCxnSpPr>
        <p:spPr>
          <a:xfrm flipH="1">
            <a:off x="7162800" y="1016000"/>
            <a:ext cx="609600" cy="508000"/>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291543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dirty="0" err="1" smtClean="0">
                <a:latin typeface="Arial" charset="0"/>
              </a:rPr>
              <a:t>Interseismic</a:t>
            </a:r>
            <a:r>
              <a:rPr lang="en-US" dirty="0" smtClean="0">
                <a:latin typeface="Arial" charset="0"/>
              </a:rPr>
              <a:t> Deformation</a:t>
            </a:r>
            <a:endParaRPr lang="en-US" dirty="0">
              <a:latin typeface="Arial" charset="0"/>
            </a:endParaRPr>
          </a:p>
        </p:txBody>
      </p:sp>
    </p:spTree>
    <p:extLst>
      <p:ext uri="{BB962C8B-B14F-4D97-AF65-F5344CB8AC3E}">
        <p14:creationId xmlns:p14="http://schemas.microsoft.com/office/powerpoint/2010/main" val="54490414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SSAF1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63" y="146050"/>
            <a:ext cx="5668962" cy="642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3"/>
          <p:cNvSpPr txBox="1">
            <a:spLocks noChangeArrowheads="1"/>
          </p:cNvSpPr>
          <p:nvPr/>
        </p:nvSpPr>
        <p:spPr bwMode="auto">
          <a:xfrm>
            <a:off x="6400800" y="1438275"/>
            <a:ext cx="2674938"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000000"/>
                </a:solidFill>
                <a:latin typeface="Helvetica" charset="0"/>
              </a:rPr>
              <a:t>Line of sight </a:t>
            </a:r>
          </a:p>
          <a:p>
            <a:r>
              <a:rPr lang="en-US">
                <a:solidFill>
                  <a:srgbClr val="000000"/>
                </a:solidFill>
                <a:latin typeface="Helvetica" charset="0"/>
              </a:rPr>
              <a:t>velocities from </a:t>
            </a:r>
          </a:p>
          <a:p>
            <a:r>
              <a:rPr lang="en-US">
                <a:solidFill>
                  <a:srgbClr val="000000"/>
                </a:solidFill>
                <a:latin typeface="Helvetica" charset="0"/>
              </a:rPr>
              <a:t>stacked InSAR</a:t>
            </a:r>
          </a:p>
          <a:p>
            <a:r>
              <a:rPr lang="en-US">
                <a:solidFill>
                  <a:srgbClr val="000000"/>
                </a:solidFill>
                <a:latin typeface="Helvetica" charset="0"/>
              </a:rPr>
              <a:t>data</a:t>
            </a:r>
          </a:p>
          <a:p>
            <a:endParaRPr lang="en-US">
              <a:solidFill>
                <a:srgbClr val="000000"/>
              </a:solidFill>
              <a:latin typeface="Helvetica" charset="0"/>
            </a:endParaRPr>
          </a:p>
          <a:p>
            <a:r>
              <a:rPr lang="en-US">
                <a:solidFill>
                  <a:srgbClr val="000000"/>
                </a:solidFill>
                <a:latin typeface="Helvetica" charset="0"/>
              </a:rPr>
              <a:t>35 interferograms</a:t>
            </a:r>
          </a:p>
          <a:p>
            <a:endParaRPr lang="en-US">
              <a:solidFill>
                <a:srgbClr val="000000"/>
              </a:solidFill>
              <a:latin typeface="Helvetica" charset="0"/>
            </a:endParaRPr>
          </a:p>
          <a:p>
            <a:r>
              <a:rPr lang="en-US">
                <a:solidFill>
                  <a:srgbClr val="000000"/>
                </a:solidFill>
                <a:latin typeface="Helvetica" charset="0"/>
              </a:rPr>
              <a:t>Epoch: 1992-2000</a:t>
            </a:r>
          </a:p>
          <a:p>
            <a:endParaRPr lang="en-US">
              <a:solidFill>
                <a:srgbClr val="000000"/>
              </a:solidFill>
              <a:latin typeface="Helvetica" charset="0"/>
            </a:endParaRPr>
          </a:p>
          <a:p>
            <a:endParaRPr lang="en-US">
              <a:solidFill>
                <a:srgbClr val="000000"/>
              </a:solidFill>
              <a:latin typeface="Helvetica" charset="0"/>
            </a:endParaRPr>
          </a:p>
        </p:txBody>
      </p:sp>
      <p:sp>
        <p:nvSpPr>
          <p:cNvPr id="47108" name="Text Box 4"/>
          <p:cNvSpPr txBox="1">
            <a:spLocks noChangeArrowheads="1"/>
          </p:cNvSpPr>
          <p:nvPr/>
        </p:nvSpPr>
        <p:spPr bwMode="auto">
          <a:xfrm>
            <a:off x="6400800" y="152400"/>
            <a:ext cx="26304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latin typeface="Times New Roman" charset="0"/>
              </a:rPr>
              <a:t>Fialko, Nature 2006</a:t>
            </a:r>
          </a:p>
          <a:p>
            <a:pPr eaLnBrk="1" hangingPunct="1"/>
            <a:r>
              <a:rPr lang="en-US">
                <a:solidFill>
                  <a:srgbClr val="000000"/>
                </a:solidFill>
                <a:latin typeface="Times New Roman" charset="0"/>
              </a:rPr>
              <a:t>                </a:t>
            </a:r>
          </a:p>
        </p:txBody>
      </p:sp>
      <p:sp>
        <p:nvSpPr>
          <p:cNvPr id="47109" name="Text Box 5"/>
          <p:cNvSpPr txBox="1">
            <a:spLocks noChangeArrowheads="1"/>
          </p:cNvSpPr>
          <p:nvPr/>
        </p:nvSpPr>
        <p:spPr bwMode="auto">
          <a:xfrm>
            <a:off x="6705600" y="5257800"/>
            <a:ext cx="24384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solidFill>
                  <a:schemeClr val="bg2"/>
                </a:solidFill>
                <a:latin typeface="Helvetica" charset="0"/>
              </a:rPr>
              <a:t>Southern</a:t>
            </a:r>
          </a:p>
          <a:p>
            <a:r>
              <a:rPr lang="en-US" sz="3200">
                <a:solidFill>
                  <a:schemeClr val="bg2"/>
                </a:solidFill>
                <a:latin typeface="Helvetica" charset="0"/>
              </a:rPr>
              <a:t>    SAF </a:t>
            </a:r>
          </a:p>
          <a:p>
            <a:endParaRPr lang="en-US" sz="3200">
              <a:solidFill>
                <a:schemeClr val="bg2"/>
              </a:solidFill>
              <a:latin typeface="Helvetica" charset="0"/>
            </a:endParaRPr>
          </a:p>
          <a:p>
            <a:endParaRPr lang="en-US" sz="3200">
              <a:solidFill>
                <a:schemeClr val="bg2"/>
              </a:solidFill>
              <a:latin typeface="Helvetica" charset="0"/>
            </a:endParaRPr>
          </a:p>
          <a:p>
            <a:endParaRPr lang="en-US" sz="3200">
              <a:solidFill>
                <a:schemeClr val="bg2"/>
              </a:solidFill>
              <a:latin typeface="Helvetica" charset="0"/>
            </a:endParaRPr>
          </a:p>
        </p:txBody>
      </p:sp>
    </p:spTree>
    <p:extLst>
      <p:ext uri="{BB962C8B-B14F-4D97-AF65-F5344CB8AC3E}">
        <p14:creationId xmlns:p14="http://schemas.microsoft.com/office/powerpoint/2010/main" val="222860543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SSAF2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63" y="146050"/>
            <a:ext cx="5668962" cy="642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p:cNvSpPr txBox="1">
            <a:spLocks noChangeArrowheads="1"/>
          </p:cNvSpPr>
          <p:nvPr/>
        </p:nvSpPr>
        <p:spPr bwMode="auto">
          <a:xfrm>
            <a:off x="6400800" y="1438275"/>
            <a:ext cx="2674938"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000000"/>
                </a:solidFill>
                <a:latin typeface="Helvetica" charset="0"/>
              </a:rPr>
              <a:t>Line of sight </a:t>
            </a:r>
          </a:p>
          <a:p>
            <a:r>
              <a:rPr lang="en-US">
                <a:solidFill>
                  <a:srgbClr val="000000"/>
                </a:solidFill>
                <a:latin typeface="Helvetica" charset="0"/>
              </a:rPr>
              <a:t>velocities from </a:t>
            </a:r>
          </a:p>
          <a:p>
            <a:r>
              <a:rPr lang="en-US">
                <a:solidFill>
                  <a:srgbClr val="000000"/>
                </a:solidFill>
                <a:latin typeface="Helvetica" charset="0"/>
              </a:rPr>
              <a:t>stacked InSAR</a:t>
            </a:r>
          </a:p>
          <a:p>
            <a:r>
              <a:rPr lang="en-US">
                <a:solidFill>
                  <a:srgbClr val="000000"/>
                </a:solidFill>
                <a:latin typeface="Helvetica" charset="0"/>
              </a:rPr>
              <a:t>data</a:t>
            </a:r>
          </a:p>
          <a:p>
            <a:endParaRPr lang="en-US">
              <a:solidFill>
                <a:srgbClr val="000000"/>
              </a:solidFill>
              <a:latin typeface="Helvetica" charset="0"/>
            </a:endParaRPr>
          </a:p>
          <a:p>
            <a:r>
              <a:rPr lang="en-US">
                <a:solidFill>
                  <a:srgbClr val="000000"/>
                </a:solidFill>
                <a:latin typeface="Helvetica" charset="0"/>
              </a:rPr>
              <a:t>35 interferograms</a:t>
            </a:r>
          </a:p>
          <a:p>
            <a:endParaRPr lang="en-US">
              <a:solidFill>
                <a:srgbClr val="000000"/>
              </a:solidFill>
              <a:latin typeface="Helvetica" charset="0"/>
            </a:endParaRPr>
          </a:p>
          <a:p>
            <a:r>
              <a:rPr lang="en-US">
                <a:solidFill>
                  <a:srgbClr val="000000"/>
                </a:solidFill>
                <a:latin typeface="Helvetica" charset="0"/>
              </a:rPr>
              <a:t>Epoch: 1992-2000</a:t>
            </a:r>
          </a:p>
          <a:p>
            <a:endParaRPr lang="en-US">
              <a:solidFill>
                <a:srgbClr val="000000"/>
              </a:solidFill>
              <a:latin typeface="Helvetica" charset="0"/>
            </a:endParaRPr>
          </a:p>
          <a:p>
            <a:endParaRPr lang="en-US">
              <a:solidFill>
                <a:srgbClr val="000000"/>
              </a:solidFill>
              <a:latin typeface="Helvetica" charset="0"/>
            </a:endParaRPr>
          </a:p>
        </p:txBody>
      </p:sp>
      <p:sp>
        <p:nvSpPr>
          <p:cNvPr id="49156" name="Text Box 4"/>
          <p:cNvSpPr txBox="1">
            <a:spLocks noChangeArrowheads="1"/>
          </p:cNvSpPr>
          <p:nvPr/>
        </p:nvSpPr>
        <p:spPr bwMode="auto">
          <a:xfrm>
            <a:off x="6400800" y="152400"/>
            <a:ext cx="26304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latin typeface="Times New Roman" charset="0"/>
              </a:rPr>
              <a:t>Fialko, Nature 2006</a:t>
            </a:r>
          </a:p>
          <a:p>
            <a:pPr eaLnBrk="1" hangingPunct="1"/>
            <a:r>
              <a:rPr lang="en-US">
                <a:solidFill>
                  <a:srgbClr val="000000"/>
                </a:solidFill>
                <a:latin typeface="Times New Roman" charset="0"/>
              </a:rPr>
              <a:t>                </a:t>
            </a:r>
          </a:p>
        </p:txBody>
      </p:sp>
      <p:sp>
        <p:nvSpPr>
          <p:cNvPr id="49157" name="Text Box 5"/>
          <p:cNvSpPr txBox="1">
            <a:spLocks noChangeArrowheads="1"/>
          </p:cNvSpPr>
          <p:nvPr/>
        </p:nvSpPr>
        <p:spPr bwMode="auto">
          <a:xfrm>
            <a:off x="6704013" y="5257800"/>
            <a:ext cx="24384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solidFill>
                  <a:schemeClr val="bg2"/>
                </a:solidFill>
                <a:latin typeface="Helvetica" charset="0"/>
              </a:rPr>
              <a:t>Southern</a:t>
            </a:r>
          </a:p>
          <a:p>
            <a:r>
              <a:rPr lang="en-US" sz="3200">
                <a:solidFill>
                  <a:schemeClr val="bg2"/>
                </a:solidFill>
                <a:latin typeface="Helvetica" charset="0"/>
              </a:rPr>
              <a:t>    SAF </a:t>
            </a:r>
          </a:p>
          <a:p>
            <a:endParaRPr lang="en-US" sz="3200">
              <a:solidFill>
                <a:schemeClr val="bg2"/>
              </a:solidFill>
              <a:latin typeface="Helvetica" charset="0"/>
            </a:endParaRPr>
          </a:p>
          <a:p>
            <a:endParaRPr lang="en-US" sz="3200">
              <a:solidFill>
                <a:schemeClr val="bg2"/>
              </a:solidFill>
              <a:latin typeface="Helvetica" charset="0"/>
            </a:endParaRPr>
          </a:p>
          <a:p>
            <a:endParaRPr lang="en-US" sz="3200">
              <a:solidFill>
                <a:schemeClr val="bg2"/>
              </a:solidFill>
              <a:latin typeface="Helvetica" charset="0"/>
            </a:endParaRPr>
          </a:p>
        </p:txBody>
      </p:sp>
      <p:pic>
        <p:nvPicPr>
          <p:cNvPr id="16390" name="Picture 6" descr="los_ssa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762000"/>
            <a:ext cx="7732713"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5138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6390"/>
                                        </p:tgtEl>
                                        <p:attrNameLst>
                                          <p:attrName>style.visibility</p:attrName>
                                        </p:attrNameLst>
                                      </p:cBhvr>
                                      <p:to>
                                        <p:strVal val="visible"/>
                                      </p:to>
                                    </p:set>
                                    <p:anim calcmode="lin" valueType="num">
                                      <p:cBhvr additive="base">
                                        <p:cTn id="7" dur="500" fill="hold"/>
                                        <p:tgtEl>
                                          <p:spTgt spid="16390"/>
                                        </p:tgtEl>
                                        <p:attrNameLst>
                                          <p:attrName>ppt_x</p:attrName>
                                        </p:attrNameLst>
                                      </p:cBhvr>
                                      <p:tavLst>
                                        <p:tav tm="0">
                                          <p:val>
                                            <p:strVal val="1+#ppt_w/2"/>
                                          </p:val>
                                        </p:tav>
                                        <p:tav tm="100000">
                                          <p:val>
                                            <p:strVal val="#ppt_x"/>
                                          </p:val>
                                        </p:tav>
                                      </p:tavLst>
                                    </p:anim>
                                    <p:anim calcmode="lin" valueType="num">
                                      <p:cBhvr additive="base">
                                        <p:cTn id="8" dur="500" fill="hold"/>
                                        <p:tgtEl>
                                          <p:spTgt spid="163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375" y="838200"/>
            <a:ext cx="60420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3"/>
          <p:cNvSpPr txBox="1">
            <a:spLocks noChangeArrowheads="1"/>
          </p:cNvSpPr>
          <p:nvPr/>
        </p:nvSpPr>
        <p:spPr bwMode="auto">
          <a:xfrm>
            <a:off x="2135188" y="152400"/>
            <a:ext cx="47593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t>Western Salton trough 1992-2000</a:t>
            </a:r>
          </a:p>
          <a:p>
            <a:pPr algn="ctr" eaLnBrk="1" hangingPunct="1"/>
            <a:r>
              <a:rPr lang="en-US" sz="1400" i="1"/>
              <a:t>R. Mellors, SDSU</a:t>
            </a:r>
          </a:p>
        </p:txBody>
      </p:sp>
      <p:sp>
        <p:nvSpPr>
          <p:cNvPr id="51204" name="Text Box 4"/>
          <p:cNvSpPr txBox="1">
            <a:spLocks noChangeArrowheads="1"/>
          </p:cNvSpPr>
          <p:nvPr/>
        </p:nvSpPr>
        <p:spPr bwMode="auto">
          <a:xfrm>
            <a:off x="2286000" y="6248400"/>
            <a:ext cx="51006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ERS 1,2 descending, 65 stacked interferograms </a:t>
            </a:r>
          </a:p>
        </p:txBody>
      </p:sp>
      <p:sp>
        <p:nvSpPr>
          <p:cNvPr id="51205" name="Rectangle 5"/>
          <p:cNvSpPr>
            <a:spLocks noChangeArrowheads="1"/>
          </p:cNvSpPr>
          <p:nvPr/>
        </p:nvSpPr>
        <p:spPr bwMode="auto">
          <a:xfrm>
            <a:off x="5715000" y="3505200"/>
            <a:ext cx="1524000" cy="1447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spTree>
    <p:extLst>
      <p:ext uri="{BB962C8B-B14F-4D97-AF65-F5344CB8AC3E}">
        <p14:creationId xmlns:p14="http://schemas.microsoft.com/office/powerpoint/2010/main" val="188196362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
            <a:ext cx="27511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914400"/>
            <a:ext cx="3913188"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4"/>
          <p:cNvSpPr txBox="1">
            <a:spLocks noChangeArrowheads="1"/>
          </p:cNvSpPr>
          <p:nvPr/>
        </p:nvSpPr>
        <p:spPr bwMode="auto">
          <a:xfrm>
            <a:off x="7080250" y="533400"/>
            <a:ext cx="145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Depth of slip</a:t>
            </a:r>
          </a:p>
        </p:txBody>
      </p:sp>
      <p:sp>
        <p:nvSpPr>
          <p:cNvPr id="53253" name="Line 5"/>
          <p:cNvSpPr>
            <a:spLocks noChangeShapeType="1"/>
          </p:cNvSpPr>
          <p:nvPr/>
        </p:nvSpPr>
        <p:spPr bwMode="auto">
          <a:xfrm flipH="1">
            <a:off x="6629400" y="685800"/>
            <a:ext cx="3810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54" name="Text Box 6"/>
          <p:cNvSpPr txBox="1">
            <a:spLocks noChangeArrowheads="1"/>
          </p:cNvSpPr>
          <p:nvPr/>
        </p:nvSpPr>
        <p:spPr bwMode="auto">
          <a:xfrm>
            <a:off x="381000" y="4419600"/>
            <a:ext cx="4038600"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200"/>
          </a:p>
          <a:p>
            <a:pPr eaLnBrk="1" hangingPunct="1"/>
            <a:r>
              <a:rPr lang="en-US" sz="1800" b="1"/>
              <a:t>Superstition Hill fault</a:t>
            </a:r>
          </a:p>
          <a:p>
            <a:pPr eaLnBrk="1" hangingPunct="1"/>
            <a:endParaRPr lang="en-US" sz="1800"/>
          </a:p>
          <a:p>
            <a:pPr eaLnBrk="1" hangingPunct="1"/>
            <a:r>
              <a:rPr lang="en-US" sz="1800"/>
              <a:t>Creep is shallow and appears to occur primarily in the sedimentary section above the seismic zone.</a:t>
            </a:r>
          </a:p>
          <a:p>
            <a:pPr eaLnBrk="1" hangingPunct="1"/>
            <a:r>
              <a:rPr lang="en-US" sz="1800"/>
              <a:t>(from Rob Mellors)</a:t>
            </a:r>
          </a:p>
        </p:txBody>
      </p:sp>
      <p:sp>
        <p:nvSpPr>
          <p:cNvPr id="53255" name="Text Box 7"/>
          <p:cNvSpPr txBox="1">
            <a:spLocks noChangeArrowheads="1"/>
          </p:cNvSpPr>
          <p:nvPr/>
        </p:nvSpPr>
        <p:spPr bwMode="auto">
          <a:xfrm>
            <a:off x="3352800" y="231775"/>
            <a:ext cx="286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Fault zone behavior</a:t>
            </a:r>
          </a:p>
        </p:txBody>
      </p:sp>
      <p:pic>
        <p:nvPicPr>
          <p:cNvPr id="53256" name="Picture 8"/>
          <p:cNvPicPr>
            <a:picLocks noChangeAspect="1" noChangeArrowheads="1"/>
          </p:cNvPicPr>
          <p:nvPr/>
        </p:nvPicPr>
        <p:blipFill>
          <a:blip r:embed="rId5">
            <a:extLst>
              <a:ext uri="{28A0092B-C50C-407E-A947-70E740481C1C}">
                <a14:useLocalDpi xmlns:a14="http://schemas.microsoft.com/office/drawing/2010/main" val="0"/>
              </a:ext>
            </a:extLst>
          </a:blip>
          <a:srcRect t="7385"/>
          <a:stretch>
            <a:fillRect/>
          </a:stretch>
        </p:blipFill>
        <p:spPr bwMode="auto">
          <a:xfrm>
            <a:off x="4724400" y="4060825"/>
            <a:ext cx="3733800"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Text Box 9"/>
          <p:cNvSpPr txBox="1">
            <a:spLocks noChangeArrowheads="1"/>
          </p:cNvSpPr>
          <p:nvPr/>
        </p:nvSpPr>
        <p:spPr bwMode="auto">
          <a:xfrm>
            <a:off x="6477000" y="5638800"/>
            <a:ext cx="9604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FF0000"/>
                </a:solidFill>
              </a:rPr>
              <a:t>basement</a:t>
            </a:r>
          </a:p>
        </p:txBody>
      </p:sp>
      <p:sp>
        <p:nvSpPr>
          <p:cNvPr id="53258" name="Text Box 10"/>
          <p:cNvSpPr txBox="1">
            <a:spLocks noChangeArrowheads="1"/>
          </p:cNvSpPr>
          <p:nvPr/>
        </p:nvSpPr>
        <p:spPr bwMode="auto">
          <a:xfrm>
            <a:off x="6172200" y="4876800"/>
            <a:ext cx="8524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FF0000"/>
                </a:solidFill>
              </a:rPr>
              <a:t>sediment</a:t>
            </a:r>
          </a:p>
        </p:txBody>
      </p:sp>
      <p:pic>
        <p:nvPicPr>
          <p:cNvPr id="5325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2075" y="5430838"/>
            <a:ext cx="67151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0" name="Line 12"/>
          <p:cNvSpPr>
            <a:spLocks noChangeShapeType="1"/>
          </p:cNvSpPr>
          <p:nvPr/>
        </p:nvSpPr>
        <p:spPr bwMode="auto">
          <a:xfrm flipV="1">
            <a:off x="5257800" y="5715000"/>
            <a:ext cx="63500" cy="762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1" name="Text Box 13"/>
          <p:cNvSpPr txBox="1">
            <a:spLocks noChangeArrowheads="1"/>
          </p:cNvSpPr>
          <p:nvPr/>
        </p:nvSpPr>
        <p:spPr bwMode="auto">
          <a:xfrm>
            <a:off x="4267200" y="3246438"/>
            <a:ext cx="44958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Depth of aseismic creep (1992-2000) on the Superstition Hill fault in comparison to microseismicity (red dots) and 1987 rupture (yellow).</a:t>
            </a:r>
          </a:p>
        </p:txBody>
      </p:sp>
      <p:sp>
        <p:nvSpPr>
          <p:cNvPr id="53262" name="Text Box 14"/>
          <p:cNvSpPr txBox="1">
            <a:spLocks noChangeArrowheads="1"/>
          </p:cNvSpPr>
          <p:nvPr/>
        </p:nvSpPr>
        <p:spPr bwMode="auto">
          <a:xfrm>
            <a:off x="5715000" y="6396038"/>
            <a:ext cx="1863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From Lutz et al. 1987</a:t>
            </a:r>
          </a:p>
        </p:txBody>
      </p:sp>
    </p:spTree>
    <p:extLst>
      <p:ext uri="{BB962C8B-B14F-4D97-AF65-F5344CB8AC3E}">
        <p14:creationId xmlns:p14="http://schemas.microsoft.com/office/powerpoint/2010/main" val="187382860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2"/>
          <p:cNvGrpSpPr>
            <a:grpSpLocks/>
          </p:cNvGrpSpPr>
          <p:nvPr/>
        </p:nvGrpSpPr>
        <p:grpSpPr bwMode="auto">
          <a:xfrm>
            <a:off x="0" y="177800"/>
            <a:ext cx="9144000" cy="6858000"/>
            <a:chOff x="0" y="0"/>
            <a:chExt cx="5760" cy="4320"/>
          </a:xfrm>
        </p:grpSpPr>
        <p:sp>
          <p:nvSpPr>
            <p:cNvPr id="57386" name="Rectangle 3"/>
            <p:cNvSpPr>
              <a:spLocks noChangeArrowheads="1"/>
            </p:cNvSpPr>
            <p:nvPr/>
          </p:nvSpPr>
          <p:spPr bwMode="auto">
            <a:xfrm>
              <a:off x="0" y="0"/>
              <a:ext cx="5760" cy="4320"/>
            </a:xfrm>
            <a:prstGeom prst="rect">
              <a:avLst/>
            </a:prstGeom>
            <a:solidFill>
              <a:schemeClr val="bg1"/>
            </a:solidFill>
            <a:ln w="9525">
              <a:solidFill>
                <a:schemeClr val="bg1"/>
              </a:solidFill>
              <a:miter lim="800000"/>
              <a:headEnd/>
              <a:tailEnd/>
            </a:ln>
          </p:spPr>
          <p:txBody>
            <a:bodyPr wrap="none" anchor="ctr"/>
            <a:lstStyle/>
            <a:p>
              <a:endParaRPr lang="en-US" sz="1800"/>
            </a:p>
          </p:txBody>
        </p:sp>
        <p:pic>
          <p:nvPicPr>
            <p:cNvPr id="57387" name="Picture 4" descr="BayArea3D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0"/>
              <a:ext cx="5760" cy="3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5"/>
          <p:cNvGrpSpPr>
            <a:grpSpLocks/>
          </p:cNvGrpSpPr>
          <p:nvPr/>
        </p:nvGrpSpPr>
        <p:grpSpPr bwMode="auto">
          <a:xfrm>
            <a:off x="2514600" y="-4763"/>
            <a:ext cx="6096000" cy="3205163"/>
            <a:chOff x="1584" y="-3"/>
            <a:chExt cx="3840" cy="2019"/>
          </a:xfrm>
        </p:grpSpPr>
        <p:pic>
          <p:nvPicPr>
            <p:cNvPr id="573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 y="0"/>
              <a:ext cx="2288" cy="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83" name="Text Box 7"/>
            <p:cNvSpPr txBox="1">
              <a:spLocks noChangeArrowheads="1"/>
            </p:cNvSpPr>
            <p:nvPr/>
          </p:nvSpPr>
          <p:spPr bwMode="auto">
            <a:xfrm>
              <a:off x="1921" y="-3"/>
              <a:ext cx="14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latin typeface="Arial Rounded MT Bold" charset="0"/>
                </a:rPr>
                <a:t>Schmidt et al., 2005, JGR</a:t>
              </a:r>
            </a:p>
          </p:txBody>
        </p:sp>
        <p:sp>
          <p:nvSpPr>
            <p:cNvPr id="57384" name="Line 8"/>
            <p:cNvSpPr>
              <a:spLocks noChangeShapeType="1"/>
            </p:cNvSpPr>
            <p:nvPr/>
          </p:nvSpPr>
          <p:spPr bwMode="auto">
            <a:xfrm flipH="1">
              <a:off x="1584" y="576"/>
              <a:ext cx="432"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85" name="Line 9"/>
            <p:cNvSpPr>
              <a:spLocks noChangeShapeType="1"/>
            </p:cNvSpPr>
            <p:nvPr/>
          </p:nvSpPr>
          <p:spPr bwMode="auto">
            <a:xfrm>
              <a:off x="3408" y="576"/>
              <a:ext cx="2016" cy="14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 name="Group 10"/>
          <p:cNvGrpSpPr>
            <a:grpSpLocks/>
          </p:cNvGrpSpPr>
          <p:nvPr/>
        </p:nvGrpSpPr>
        <p:grpSpPr bwMode="auto">
          <a:xfrm>
            <a:off x="4997450" y="-33338"/>
            <a:ext cx="4211638" cy="5303838"/>
            <a:chOff x="3148" y="-21"/>
            <a:chExt cx="2653" cy="3341"/>
          </a:xfrm>
        </p:grpSpPr>
        <p:grpSp>
          <p:nvGrpSpPr>
            <p:cNvPr id="57368" name="Group 11"/>
            <p:cNvGrpSpPr>
              <a:grpSpLocks/>
            </p:cNvGrpSpPr>
            <p:nvPr/>
          </p:nvGrpSpPr>
          <p:grpSpPr bwMode="auto">
            <a:xfrm>
              <a:off x="4256" y="106"/>
              <a:ext cx="1545" cy="2054"/>
              <a:chOff x="4032" y="192"/>
              <a:chExt cx="1545" cy="2054"/>
            </a:xfrm>
          </p:grpSpPr>
          <p:sp>
            <p:nvSpPr>
              <p:cNvPr id="57372" name="Text Box 12"/>
              <p:cNvSpPr txBox="1">
                <a:spLocks noChangeAspect="1" noChangeArrowheads="1"/>
              </p:cNvSpPr>
              <p:nvPr/>
            </p:nvSpPr>
            <p:spPr bwMode="auto">
              <a:xfrm>
                <a:off x="4032" y="192"/>
                <a:ext cx="81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solidFill>
                      <a:schemeClr val="accent2"/>
                    </a:solidFill>
                  </a:rPr>
                  <a:t>Year-To-Year</a:t>
                </a:r>
              </a:p>
            </p:txBody>
          </p:sp>
          <p:sp>
            <p:nvSpPr>
              <p:cNvPr id="57373" name="Text Box 13"/>
              <p:cNvSpPr txBox="1">
                <a:spLocks noChangeAspect="1" noChangeArrowheads="1"/>
              </p:cNvSpPr>
              <p:nvPr/>
            </p:nvSpPr>
            <p:spPr bwMode="auto">
              <a:xfrm>
                <a:off x="4897" y="192"/>
                <a:ext cx="60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solidFill>
                      <a:schemeClr val="accent2"/>
                    </a:solidFill>
                  </a:rPr>
                  <a:t>Seasonal</a:t>
                </a:r>
              </a:p>
            </p:txBody>
          </p:sp>
          <p:grpSp>
            <p:nvGrpSpPr>
              <p:cNvPr id="57374" name="Group 14"/>
              <p:cNvGrpSpPr>
                <a:grpSpLocks/>
              </p:cNvGrpSpPr>
              <p:nvPr/>
            </p:nvGrpSpPr>
            <p:grpSpPr bwMode="auto">
              <a:xfrm>
                <a:off x="4091" y="341"/>
                <a:ext cx="1486" cy="1905"/>
                <a:chOff x="4091" y="341"/>
                <a:chExt cx="1486" cy="1905"/>
              </a:xfrm>
            </p:grpSpPr>
            <p:pic>
              <p:nvPicPr>
                <p:cNvPr id="57375"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5" y="470"/>
                  <a:ext cx="678" cy="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6"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6" y="480"/>
                  <a:ext cx="716" cy="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77" name="Line 17"/>
                <p:cNvSpPr>
                  <a:spLocks noChangeAspect="1" noChangeShapeType="1"/>
                </p:cNvSpPr>
                <p:nvPr/>
              </p:nvSpPr>
              <p:spPr bwMode="auto">
                <a:xfrm flipH="1" flipV="1">
                  <a:off x="4826" y="406"/>
                  <a:ext cx="0" cy="18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78" name="Text Box 18"/>
                <p:cNvSpPr txBox="1">
                  <a:spLocks noChangeAspect="1" noChangeArrowheads="1"/>
                </p:cNvSpPr>
                <p:nvPr/>
              </p:nvSpPr>
              <p:spPr bwMode="auto">
                <a:xfrm>
                  <a:off x="4166" y="2097"/>
                  <a:ext cx="54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900" b="1"/>
                    <a:t>Uplift [mm]</a:t>
                  </a:r>
                </a:p>
              </p:txBody>
            </p:sp>
            <p:sp>
              <p:nvSpPr>
                <p:cNvPr id="57379" name="Text Box 19"/>
                <p:cNvSpPr txBox="1">
                  <a:spLocks noChangeAspect="1" noChangeArrowheads="1"/>
                </p:cNvSpPr>
                <p:nvPr/>
              </p:nvSpPr>
              <p:spPr bwMode="auto">
                <a:xfrm>
                  <a:off x="5001" y="2102"/>
                  <a:ext cx="56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900" b="1"/>
                    <a:t>Uplift [mm]</a:t>
                  </a:r>
                </a:p>
              </p:txBody>
            </p:sp>
            <p:sp>
              <p:nvSpPr>
                <p:cNvPr id="57380" name="Text Box 20"/>
                <p:cNvSpPr txBox="1">
                  <a:spLocks noChangeAspect="1" noChangeArrowheads="1"/>
                </p:cNvSpPr>
                <p:nvPr/>
              </p:nvSpPr>
              <p:spPr bwMode="auto">
                <a:xfrm>
                  <a:off x="4849" y="341"/>
                  <a:ext cx="728" cy="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20000"/>
                    </a:lnSpc>
                    <a:spcBef>
                      <a:spcPct val="50000"/>
                    </a:spcBef>
                  </a:pPr>
                  <a:r>
                    <a:rPr lang="en-US" sz="800" b="1"/>
                    <a:t>November 1998</a:t>
                  </a:r>
                </a:p>
                <a:p>
                  <a:pPr algn="ctr">
                    <a:lnSpc>
                      <a:spcPct val="120000"/>
                    </a:lnSpc>
                    <a:spcBef>
                      <a:spcPct val="50000"/>
                    </a:spcBef>
                  </a:pPr>
                  <a:endParaRPr lang="en-US" sz="800" b="1"/>
                </a:p>
                <a:p>
                  <a:pPr algn="ctr">
                    <a:lnSpc>
                      <a:spcPct val="120000"/>
                    </a:lnSpc>
                    <a:spcBef>
                      <a:spcPct val="50000"/>
                    </a:spcBef>
                  </a:pPr>
                  <a:endParaRPr lang="en-US" sz="800" b="1"/>
                </a:p>
                <a:p>
                  <a:pPr algn="ctr">
                    <a:lnSpc>
                      <a:spcPct val="120000"/>
                    </a:lnSpc>
                    <a:spcBef>
                      <a:spcPct val="50000"/>
                    </a:spcBef>
                  </a:pPr>
                  <a:endParaRPr lang="en-US" sz="800" b="1"/>
                </a:p>
                <a:p>
                  <a:pPr algn="ctr">
                    <a:lnSpc>
                      <a:spcPct val="120000"/>
                    </a:lnSpc>
                    <a:spcBef>
                      <a:spcPct val="50000"/>
                    </a:spcBef>
                  </a:pPr>
                  <a:r>
                    <a:rPr lang="en-US" sz="800" b="1"/>
                    <a:t>March 1999</a:t>
                  </a:r>
                </a:p>
                <a:p>
                  <a:pPr algn="ctr">
                    <a:lnSpc>
                      <a:spcPct val="120000"/>
                    </a:lnSpc>
                    <a:spcBef>
                      <a:spcPct val="50000"/>
                    </a:spcBef>
                  </a:pPr>
                  <a:endParaRPr lang="en-US" sz="800" b="1"/>
                </a:p>
                <a:p>
                  <a:pPr algn="ctr">
                    <a:lnSpc>
                      <a:spcPct val="120000"/>
                    </a:lnSpc>
                    <a:spcBef>
                      <a:spcPct val="50000"/>
                    </a:spcBef>
                  </a:pPr>
                  <a:endParaRPr lang="en-US" sz="800" b="1"/>
                </a:p>
                <a:p>
                  <a:pPr algn="ctr">
                    <a:lnSpc>
                      <a:spcPct val="120000"/>
                    </a:lnSpc>
                    <a:spcBef>
                      <a:spcPct val="50000"/>
                    </a:spcBef>
                  </a:pPr>
                  <a:endParaRPr lang="en-US" sz="800" b="1"/>
                </a:p>
                <a:p>
                  <a:pPr algn="ctr">
                    <a:lnSpc>
                      <a:spcPct val="120000"/>
                    </a:lnSpc>
                    <a:spcBef>
                      <a:spcPct val="50000"/>
                    </a:spcBef>
                  </a:pPr>
                  <a:r>
                    <a:rPr lang="en-US" sz="800" b="1"/>
                    <a:t>May 1999</a:t>
                  </a:r>
                </a:p>
              </p:txBody>
            </p:sp>
            <p:sp>
              <p:nvSpPr>
                <p:cNvPr id="57381" name="Text Box 21"/>
                <p:cNvSpPr txBox="1">
                  <a:spLocks noChangeAspect="1" noChangeArrowheads="1"/>
                </p:cNvSpPr>
                <p:nvPr/>
              </p:nvSpPr>
              <p:spPr bwMode="auto">
                <a:xfrm>
                  <a:off x="4091" y="341"/>
                  <a:ext cx="729" cy="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20000"/>
                    </a:lnSpc>
                    <a:spcBef>
                      <a:spcPct val="50000"/>
                    </a:spcBef>
                  </a:pPr>
                  <a:r>
                    <a:rPr lang="en-US" sz="800" b="1"/>
                    <a:t>September 1995</a:t>
                  </a:r>
                </a:p>
                <a:p>
                  <a:pPr algn="ctr">
                    <a:lnSpc>
                      <a:spcPct val="120000"/>
                    </a:lnSpc>
                    <a:spcBef>
                      <a:spcPct val="50000"/>
                    </a:spcBef>
                  </a:pPr>
                  <a:endParaRPr lang="en-US" sz="800" b="1"/>
                </a:p>
                <a:p>
                  <a:pPr algn="ctr">
                    <a:lnSpc>
                      <a:spcPct val="120000"/>
                    </a:lnSpc>
                    <a:spcBef>
                      <a:spcPct val="50000"/>
                    </a:spcBef>
                  </a:pPr>
                  <a:endParaRPr lang="en-US" sz="800" b="1"/>
                </a:p>
                <a:p>
                  <a:pPr algn="ctr">
                    <a:lnSpc>
                      <a:spcPct val="120000"/>
                    </a:lnSpc>
                    <a:spcBef>
                      <a:spcPct val="50000"/>
                    </a:spcBef>
                  </a:pPr>
                  <a:endParaRPr lang="en-US" sz="800" b="1"/>
                </a:p>
                <a:p>
                  <a:pPr algn="ctr">
                    <a:lnSpc>
                      <a:spcPct val="120000"/>
                    </a:lnSpc>
                    <a:spcBef>
                      <a:spcPct val="50000"/>
                    </a:spcBef>
                  </a:pPr>
                  <a:r>
                    <a:rPr lang="en-US" sz="800" b="1"/>
                    <a:t>September 1997</a:t>
                  </a:r>
                </a:p>
                <a:p>
                  <a:pPr algn="ctr">
                    <a:lnSpc>
                      <a:spcPct val="120000"/>
                    </a:lnSpc>
                    <a:spcBef>
                      <a:spcPct val="50000"/>
                    </a:spcBef>
                  </a:pPr>
                  <a:endParaRPr lang="en-US" sz="800" b="1"/>
                </a:p>
                <a:p>
                  <a:pPr algn="ctr">
                    <a:lnSpc>
                      <a:spcPct val="120000"/>
                    </a:lnSpc>
                    <a:spcBef>
                      <a:spcPct val="50000"/>
                    </a:spcBef>
                  </a:pPr>
                  <a:endParaRPr lang="en-US" sz="800" b="1"/>
                </a:p>
                <a:p>
                  <a:pPr algn="ctr">
                    <a:lnSpc>
                      <a:spcPct val="120000"/>
                    </a:lnSpc>
                    <a:spcBef>
                      <a:spcPct val="50000"/>
                    </a:spcBef>
                  </a:pPr>
                  <a:endParaRPr lang="en-US" sz="800" b="1"/>
                </a:p>
                <a:p>
                  <a:pPr algn="ctr">
                    <a:lnSpc>
                      <a:spcPct val="120000"/>
                    </a:lnSpc>
                    <a:spcBef>
                      <a:spcPct val="50000"/>
                    </a:spcBef>
                  </a:pPr>
                  <a:r>
                    <a:rPr lang="en-US" sz="800" b="1"/>
                    <a:t>September 1999</a:t>
                  </a:r>
                </a:p>
              </p:txBody>
            </p:sp>
          </p:grpSp>
        </p:grpSp>
        <p:sp>
          <p:nvSpPr>
            <p:cNvPr id="57369" name="Text Box 22"/>
            <p:cNvSpPr txBox="1">
              <a:spLocks noChangeArrowheads="1"/>
            </p:cNvSpPr>
            <p:nvPr/>
          </p:nvSpPr>
          <p:spPr bwMode="auto">
            <a:xfrm>
              <a:off x="3777" y="-21"/>
              <a:ext cx="201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latin typeface="Arial Rounded MT Bold" charset="0"/>
                </a:rPr>
                <a:t>Schmidt and Bürgmann, 2003, JGR</a:t>
              </a:r>
            </a:p>
          </p:txBody>
        </p:sp>
        <p:sp>
          <p:nvSpPr>
            <p:cNvPr id="57370" name="Line 23"/>
            <p:cNvSpPr>
              <a:spLocks noChangeShapeType="1"/>
            </p:cNvSpPr>
            <p:nvPr/>
          </p:nvSpPr>
          <p:spPr bwMode="auto">
            <a:xfrm flipH="1">
              <a:off x="3148" y="2026"/>
              <a:ext cx="1196" cy="4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71" name="Line 24"/>
            <p:cNvSpPr>
              <a:spLocks noChangeShapeType="1"/>
            </p:cNvSpPr>
            <p:nvPr/>
          </p:nvSpPr>
          <p:spPr bwMode="auto">
            <a:xfrm flipH="1">
              <a:off x="5660" y="2041"/>
              <a:ext cx="100" cy="127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 name="Group 25"/>
          <p:cNvGrpSpPr>
            <a:grpSpLocks/>
          </p:cNvGrpSpPr>
          <p:nvPr/>
        </p:nvGrpSpPr>
        <p:grpSpPr bwMode="auto">
          <a:xfrm>
            <a:off x="2516188" y="1466850"/>
            <a:ext cx="3621087" cy="5414963"/>
            <a:chOff x="1585" y="994"/>
            <a:chExt cx="2281" cy="3411"/>
          </a:xfrm>
        </p:grpSpPr>
        <p:pic>
          <p:nvPicPr>
            <p:cNvPr id="57364" name="Picture 26" descr="APSAnoAdjus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2175"/>
              <a:ext cx="2273" cy="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5" name="Text Box 27"/>
            <p:cNvSpPr txBox="1">
              <a:spLocks noChangeArrowheads="1"/>
            </p:cNvSpPr>
            <p:nvPr/>
          </p:nvSpPr>
          <p:spPr bwMode="auto">
            <a:xfrm>
              <a:off x="1736" y="4193"/>
              <a:ext cx="174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latin typeface="Arial Rounded MT Bold" charset="0"/>
                </a:rPr>
                <a:t>Hilley et al., 2004, Science</a:t>
              </a:r>
            </a:p>
          </p:txBody>
        </p:sp>
        <p:sp>
          <p:nvSpPr>
            <p:cNvPr id="57366" name="Line 28"/>
            <p:cNvSpPr>
              <a:spLocks noChangeShapeType="1"/>
            </p:cNvSpPr>
            <p:nvPr/>
          </p:nvSpPr>
          <p:spPr bwMode="auto">
            <a:xfrm flipH="1">
              <a:off x="1585" y="994"/>
              <a:ext cx="82" cy="117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67" name="Line 29"/>
            <p:cNvSpPr>
              <a:spLocks noChangeShapeType="1"/>
            </p:cNvSpPr>
            <p:nvPr/>
          </p:nvSpPr>
          <p:spPr bwMode="auto">
            <a:xfrm>
              <a:off x="1839" y="1032"/>
              <a:ext cx="2027" cy="11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 name="Group 30"/>
          <p:cNvGrpSpPr>
            <a:grpSpLocks/>
          </p:cNvGrpSpPr>
          <p:nvPr/>
        </p:nvGrpSpPr>
        <p:grpSpPr bwMode="auto">
          <a:xfrm>
            <a:off x="5891213" y="3343275"/>
            <a:ext cx="3252787" cy="3511550"/>
            <a:chOff x="3711" y="2106"/>
            <a:chExt cx="2049" cy="2212"/>
          </a:xfrm>
        </p:grpSpPr>
        <p:pic>
          <p:nvPicPr>
            <p:cNvPr id="57357" name="Picture 31" descr="Mod_range_change_map"/>
            <p:cNvPicPr>
              <a:picLocks noChangeAspect="1" noChangeArrowheads="1"/>
            </p:cNvPicPr>
            <p:nvPr/>
          </p:nvPicPr>
          <p:blipFill>
            <a:blip r:embed="rId8">
              <a:extLst>
                <a:ext uri="{28A0092B-C50C-407E-A947-70E740481C1C}">
                  <a14:useLocalDpi xmlns:a14="http://schemas.microsoft.com/office/drawing/2010/main" val="0"/>
                </a:ext>
              </a:extLst>
            </a:blip>
            <a:srcRect l="13541" t="37247" r="38466" b="13657"/>
            <a:stretch>
              <a:fillRect/>
            </a:stretch>
          </p:blipFill>
          <p:spPr bwMode="auto">
            <a:xfrm>
              <a:off x="3768" y="2379"/>
              <a:ext cx="1280" cy="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8" name="Picture 32" descr="Moc_range_change_sca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64" y="2115"/>
              <a:ext cx="1257"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9" name="Text Box 33"/>
            <p:cNvSpPr txBox="1">
              <a:spLocks noChangeArrowheads="1"/>
            </p:cNvSpPr>
            <p:nvPr/>
          </p:nvSpPr>
          <p:spPr bwMode="auto">
            <a:xfrm>
              <a:off x="3711" y="3992"/>
              <a:ext cx="1596" cy="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latin typeface="Arial Rounded MT Bold" charset="0"/>
                </a:rPr>
                <a:t>B</a:t>
              </a:r>
              <a:r>
                <a:rPr lang="en-US" altLang="ja-JP" sz="1400" b="1">
                  <a:latin typeface="Arial Rounded MT Bold" charset="0"/>
                </a:rPr>
                <a:t>ürgmann, Pollitz</a:t>
              </a:r>
              <a:r>
                <a:rPr lang="en-US" sz="1400" b="1">
                  <a:latin typeface="Arial Rounded MT Bold" charset="0"/>
                </a:rPr>
                <a:t> et al.,2005 in prep., GRL</a:t>
              </a:r>
            </a:p>
          </p:txBody>
        </p:sp>
        <p:sp>
          <p:nvSpPr>
            <p:cNvPr id="57360" name="Text Box 34"/>
            <p:cNvSpPr txBox="1">
              <a:spLocks noChangeArrowheads="1"/>
            </p:cNvSpPr>
            <p:nvPr/>
          </p:nvSpPr>
          <p:spPr bwMode="auto">
            <a:xfrm>
              <a:off x="3727" y="3735"/>
              <a:ext cx="1304"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latin typeface="Symbol" charset="0"/>
                  <a:sym typeface="Symbol" charset="0"/>
                </a:rPr>
                <a:t></a:t>
              </a:r>
              <a:r>
                <a:rPr lang="en-US" sz="1600" baseline="-25000">
                  <a:latin typeface="Arial Rounded MT Bold" charset="0"/>
                </a:rPr>
                <a:t>m</a:t>
              </a:r>
              <a:r>
                <a:rPr lang="en-US" sz="1600">
                  <a:latin typeface="Arial Rounded MT Bold" charset="0"/>
                </a:rPr>
                <a:t> = 6.7 x 10</a:t>
              </a:r>
              <a:r>
                <a:rPr lang="en-US" sz="1600" baseline="30000">
                  <a:latin typeface="Arial Rounded MT Bold" charset="0"/>
                </a:rPr>
                <a:t>18</a:t>
              </a:r>
              <a:r>
                <a:rPr lang="en-US" sz="1600">
                  <a:latin typeface="Arial Rounded MT Bold" charset="0"/>
                </a:rPr>
                <a:t> Pa s</a:t>
              </a:r>
            </a:p>
          </p:txBody>
        </p:sp>
        <p:sp>
          <p:nvSpPr>
            <p:cNvPr id="57361" name="Line 35"/>
            <p:cNvSpPr>
              <a:spLocks noChangeShapeType="1"/>
            </p:cNvSpPr>
            <p:nvPr/>
          </p:nvSpPr>
          <p:spPr bwMode="auto">
            <a:xfrm>
              <a:off x="5008" y="2106"/>
              <a:ext cx="661" cy="121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62" name="Text Box 36"/>
            <p:cNvSpPr txBox="1">
              <a:spLocks noChangeArrowheads="1"/>
            </p:cNvSpPr>
            <p:nvPr/>
          </p:nvSpPr>
          <p:spPr bwMode="auto">
            <a:xfrm>
              <a:off x="5128" y="3633"/>
              <a:ext cx="5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800">
                  <a:solidFill>
                    <a:schemeClr val="accent1"/>
                  </a:solidFill>
                  <a:latin typeface="Arial Rounded MT Bold" charset="0"/>
                </a:rPr>
                <a:t>LP</a:t>
              </a:r>
            </a:p>
          </p:txBody>
        </p:sp>
        <p:sp>
          <p:nvSpPr>
            <p:cNvPr id="57363" name="AutoShape 37"/>
            <p:cNvSpPr>
              <a:spLocks noChangeArrowheads="1"/>
            </p:cNvSpPr>
            <p:nvPr/>
          </p:nvSpPr>
          <p:spPr bwMode="auto">
            <a:xfrm>
              <a:off x="5473" y="3686"/>
              <a:ext cx="287" cy="262"/>
            </a:xfrm>
            <a:prstGeom prst="irregularSeal1">
              <a:avLst/>
            </a:prstGeom>
            <a:solidFill>
              <a:srgbClr val="E30B10"/>
            </a:solidFill>
            <a:ln w="9525">
              <a:solidFill>
                <a:schemeClr val="tx1"/>
              </a:solidFill>
              <a:miter lim="800000"/>
              <a:headEnd/>
              <a:tailEnd/>
            </a:ln>
          </p:spPr>
          <p:txBody>
            <a:bodyPr wrap="none" anchor="ctr"/>
            <a:lstStyle/>
            <a:p>
              <a:endParaRPr lang="en-US" sz="1800"/>
            </a:p>
          </p:txBody>
        </p:sp>
      </p:grpSp>
      <p:sp>
        <p:nvSpPr>
          <p:cNvPr id="57351" name="Text Box 38"/>
          <p:cNvSpPr txBox="1">
            <a:spLocks noChangeArrowheads="1"/>
          </p:cNvSpPr>
          <p:nvPr/>
        </p:nvSpPr>
        <p:spPr bwMode="auto">
          <a:xfrm>
            <a:off x="-69850" y="6054725"/>
            <a:ext cx="1587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chemeClr val="accent1"/>
                </a:solidFill>
                <a:latin typeface="Arial Rounded MT Bold" charset="0"/>
              </a:rPr>
              <a:t>Ferretti et al., 2004</a:t>
            </a:r>
          </a:p>
        </p:txBody>
      </p:sp>
      <p:grpSp>
        <p:nvGrpSpPr>
          <p:cNvPr id="9" name="Group 39"/>
          <p:cNvGrpSpPr>
            <a:grpSpLocks/>
          </p:cNvGrpSpPr>
          <p:nvPr/>
        </p:nvGrpSpPr>
        <p:grpSpPr bwMode="auto">
          <a:xfrm>
            <a:off x="0" y="1870075"/>
            <a:ext cx="2540000" cy="5029200"/>
            <a:chOff x="0" y="1248"/>
            <a:chExt cx="1600" cy="3168"/>
          </a:xfrm>
        </p:grpSpPr>
        <p:pic>
          <p:nvPicPr>
            <p:cNvPr id="57353" name="Picture 4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3216"/>
              <a:ext cx="1584" cy="1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4" name="Text Box 41"/>
            <p:cNvSpPr txBox="1">
              <a:spLocks noChangeArrowheads="1"/>
            </p:cNvSpPr>
            <p:nvPr/>
          </p:nvSpPr>
          <p:spPr bwMode="auto">
            <a:xfrm>
              <a:off x="0" y="4204"/>
              <a:ext cx="1600" cy="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latin typeface="Arial Rounded MT Bold" charset="0"/>
                </a:rPr>
                <a:t>Ferretti et al., 2004, Eos</a:t>
              </a:r>
            </a:p>
          </p:txBody>
        </p:sp>
        <p:sp>
          <p:nvSpPr>
            <p:cNvPr id="57355" name="Line 42"/>
            <p:cNvSpPr>
              <a:spLocks noChangeShapeType="1"/>
            </p:cNvSpPr>
            <p:nvPr/>
          </p:nvSpPr>
          <p:spPr bwMode="auto">
            <a:xfrm flipV="1">
              <a:off x="0" y="1248"/>
              <a:ext cx="1056" cy="1968"/>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56" name="Line 43"/>
            <p:cNvSpPr>
              <a:spLocks noChangeShapeType="1"/>
            </p:cNvSpPr>
            <p:nvPr/>
          </p:nvSpPr>
          <p:spPr bwMode="auto">
            <a:xfrm flipH="1" flipV="1">
              <a:off x="1248" y="1248"/>
              <a:ext cx="336" cy="1968"/>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Tree>
    <p:extLst>
      <p:ext uri="{BB962C8B-B14F-4D97-AF65-F5344CB8AC3E}">
        <p14:creationId xmlns:p14="http://schemas.microsoft.com/office/powerpoint/2010/main" val="18487845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ChangeArrowheads="1"/>
          </p:cNvSpPr>
          <p:nvPr>
            <p:ph type="title"/>
          </p:nvPr>
        </p:nvSpPr>
        <p:spPr>
          <a:noFill/>
        </p:spPr>
        <p:txBody>
          <a:bodyPr/>
          <a:lstStyle/>
          <a:p>
            <a:r>
              <a:rPr lang="en-US">
                <a:latin typeface="Arial Rounded MT Bold" charset="0"/>
                <a:ea typeface="ＭＳ Ｐゴシック" charset="0"/>
                <a:cs typeface="ＭＳ Ｐゴシック" charset="0"/>
              </a:rPr>
              <a:t>Radar</a:t>
            </a:r>
          </a:p>
        </p:txBody>
      </p:sp>
      <p:pic>
        <p:nvPicPr>
          <p:cNvPr id="6146" name="Picture 6" descr="radar_defini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9725" y="4449763"/>
            <a:ext cx="3490913" cy="235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body" idx="1"/>
          </p:nvPr>
        </p:nvSpPr>
        <p:spPr>
          <a:noFill/>
        </p:spPr>
        <p:txBody>
          <a:bodyPr/>
          <a:lstStyle/>
          <a:p>
            <a:pPr>
              <a:lnSpc>
                <a:spcPct val="90000"/>
              </a:lnSpc>
            </a:pPr>
            <a:r>
              <a:rPr lang="en-US" sz="2000" dirty="0">
                <a:latin typeface="Arial Rounded MT Bold" charset="0"/>
                <a:ea typeface="ＭＳ Ｐゴシック" charset="0"/>
                <a:cs typeface="ＭＳ Ｐゴシック" charset="0"/>
              </a:rPr>
              <a:t>RADAR: </a:t>
            </a:r>
            <a:r>
              <a:rPr lang="ja-JP" altLang="en-US" sz="2000" dirty="0">
                <a:latin typeface="Arial Rounded MT Bold" charset="0"/>
                <a:ea typeface="ＭＳ Ｐゴシック" charset="0"/>
                <a:cs typeface="ＭＳ Ｐゴシック" charset="0"/>
              </a:rPr>
              <a:t>“</a:t>
            </a:r>
            <a:r>
              <a:rPr lang="en-US" altLang="ja-JP" sz="2000" dirty="0">
                <a:latin typeface="Arial Rounded MT Bold" charset="0"/>
                <a:ea typeface="ＭＳ Ｐゴシック" charset="0"/>
                <a:cs typeface="ＭＳ Ｐゴシック" charset="0"/>
              </a:rPr>
              <a:t>Radio Detection and Ranging</a:t>
            </a:r>
            <a:r>
              <a:rPr lang="ja-JP" altLang="en-US" sz="2000" dirty="0">
                <a:latin typeface="Arial Rounded MT Bold" charset="0"/>
                <a:ea typeface="ＭＳ Ｐゴシック" charset="0"/>
                <a:cs typeface="ＭＳ Ｐゴシック" charset="0"/>
              </a:rPr>
              <a:t>”</a:t>
            </a:r>
            <a:endParaRPr lang="en-US" altLang="ja-JP" sz="2000" dirty="0">
              <a:latin typeface="Arial Rounded MT Bold" charset="0"/>
              <a:ea typeface="ＭＳ Ｐゴシック" charset="0"/>
              <a:cs typeface="ＭＳ Ｐゴシック" charset="0"/>
            </a:endParaRPr>
          </a:p>
          <a:p>
            <a:pPr>
              <a:lnSpc>
                <a:spcPct val="90000"/>
              </a:lnSpc>
            </a:pPr>
            <a:r>
              <a:rPr lang="en-US" sz="2000" dirty="0">
                <a:latin typeface="Arial Rounded MT Bold" charset="0"/>
                <a:ea typeface="ＭＳ Ｐゴシック" charset="0"/>
                <a:cs typeface="ＭＳ Ｐゴシック" charset="0"/>
              </a:rPr>
              <a:t>EM waves - Active System (own illumination)</a:t>
            </a:r>
          </a:p>
          <a:p>
            <a:pPr>
              <a:lnSpc>
                <a:spcPct val="90000"/>
              </a:lnSpc>
            </a:pPr>
            <a:r>
              <a:rPr lang="en-US" sz="2000" dirty="0" smtClean="0">
                <a:latin typeface="Arial Rounded MT Bold" charset="0"/>
                <a:ea typeface="ＭＳ Ｐゴシック" charset="0"/>
                <a:cs typeface="ＭＳ Ｐゴシック" charset="0"/>
              </a:rPr>
              <a:t>Principle </a:t>
            </a:r>
            <a:r>
              <a:rPr lang="en-US" sz="2000" dirty="0">
                <a:latin typeface="Arial Rounded MT Bold" charset="0"/>
                <a:ea typeface="ＭＳ Ｐゴシック" charset="0"/>
                <a:cs typeface="ＭＳ Ｐゴシック" charset="0"/>
              </a:rPr>
              <a:t>(like any EM ranging method): </a:t>
            </a:r>
            <a:endParaRPr lang="en-US" dirty="0">
              <a:latin typeface="Arial Rounded MT Bold" charset="0"/>
              <a:ea typeface="ＭＳ Ｐゴシック" charset="0"/>
              <a:cs typeface="ＭＳ Ｐゴシック" charset="0"/>
            </a:endParaRPr>
          </a:p>
          <a:p>
            <a:pPr lvl="1">
              <a:lnSpc>
                <a:spcPct val="90000"/>
              </a:lnSpc>
            </a:pPr>
            <a:r>
              <a:rPr lang="en-US" sz="1800" dirty="0">
                <a:latin typeface="Arial Rounded MT Bold" charset="0"/>
                <a:ea typeface="ＭＳ Ｐゴシック" charset="0"/>
              </a:rPr>
              <a:t>Create </a:t>
            </a:r>
            <a:r>
              <a:rPr lang="en-US" sz="1800" dirty="0" smtClean="0">
                <a:latin typeface="Arial Rounded MT Bold" charset="0"/>
                <a:ea typeface="ＭＳ Ｐゴシック" charset="0"/>
              </a:rPr>
              <a:t>a pulse </a:t>
            </a:r>
            <a:r>
              <a:rPr lang="en-US" sz="1800" dirty="0">
                <a:latin typeface="Arial Rounded MT Bold" charset="0"/>
                <a:ea typeface="ＭＳ Ｐゴシック" charset="0"/>
              </a:rPr>
              <a:t>of oscillating EM energy</a:t>
            </a:r>
          </a:p>
          <a:p>
            <a:pPr lvl="1">
              <a:lnSpc>
                <a:spcPct val="90000"/>
              </a:lnSpc>
            </a:pPr>
            <a:r>
              <a:rPr lang="en-US" sz="1800" dirty="0">
                <a:latin typeface="Arial Rounded MT Bold" charset="0"/>
                <a:ea typeface="ＭＳ Ｐゴシック" charset="0"/>
              </a:rPr>
              <a:t>frequency </a:t>
            </a:r>
            <a:r>
              <a:rPr lang="en-US" sz="1800" b="1" dirty="0">
                <a:latin typeface="Arial Rounded MT Bold" charset="0"/>
                <a:ea typeface="ＭＳ Ｐゴシック" charset="0"/>
              </a:rPr>
              <a:t>f</a:t>
            </a:r>
            <a:r>
              <a:rPr lang="en-US" sz="1800" dirty="0">
                <a:latin typeface="Arial Rounded MT Bold" charset="0"/>
                <a:ea typeface="ＭＳ Ｐゴシック" charset="0"/>
              </a:rPr>
              <a:t>, and duration </a:t>
            </a:r>
            <a:r>
              <a:rPr lang="en-US" sz="1800" b="1" dirty="0">
                <a:latin typeface="Symbol" charset="0"/>
                <a:ea typeface="ＭＳ Ｐゴシック" charset="0"/>
              </a:rPr>
              <a:t></a:t>
            </a:r>
            <a:r>
              <a:rPr lang="en-US" sz="1800" dirty="0">
                <a:latin typeface="Arial Rounded MT Bold" charset="0"/>
                <a:ea typeface="ＭＳ Ｐゴシック" charset="0"/>
              </a:rPr>
              <a:t> </a:t>
            </a:r>
          </a:p>
          <a:p>
            <a:pPr lvl="1">
              <a:lnSpc>
                <a:spcPct val="90000"/>
              </a:lnSpc>
            </a:pPr>
            <a:r>
              <a:rPr lang="en-US" sz="1800" dirty="0">
                <a:latin typeface="Arial Rounded MT Bold" charset="0"/>
                <a:ea typeface="ＭＳ Ｐゴシック" charset="0"/>
              </a:rPr>
              <a:t>scatter</a:t>
            </a:r>
          </a:p>
          <a:p>
            <a:pPr lvl="1">
              <a:lnSpc>
                <a:spcPct val="90000"/>
              </a:lnSpc>
            </a:pPr>
            <a:r>
              <a:rPr lang="en-US" sz="1800" dirty="0">
                <a:latin typeface="Arial Rounded MT Bold" charset="0"/>
                <a:ea typeface="ＭＳ Ｐゴシック" charset="0"/>
              </a:rPr>
              <a:t>return of some energy to radar</a:t>
            </a:r>
          </a:p>
          <a:p>
            <a:pPr lvl="1">
              <a:lnSpc>
                <a:spcPct val="90000"/>
              </a:lnSpc>
            </a:pPr>
            <a:r>
              <a:rPr lang="en-US" sz="1800" b="1" dirty="0">
                <a:latin typeface="Arial Rounded MT Bold" charset="0"/>
                <a:ea typeface="ＭＳ Ｐゴシック" charset="0"/>
              </a:rPr>
              <a:t> </a:t>
            </a:r>
            <a:r>
              <a:rPr lang="en-US" sz="1800" b="1" dirty="0">
                <a:latin typeface="Symbol" charset="0"/>
                <a:ea typeface="ＭＳ Ｐゴシック" charset="0"/>
              </a:rPr>
              <a:t></a:t>
            </a:r>
            <a:r>
              <a:rPr lang="en-US" sz="1800" dirty="0">
                <a:latin typeface="Arial Rounded MT Bold" charset="0"/>
                <a:ea typeface="ＭＳ Ｐゴシック" charset="0"/>
              </a:rPr>
              <a:t> = c/f</a:t>
            </a:r>
          </a:p>
          <a:p>
            <a:pPr lvl="1">
              <a:lnSpc>
                <a:spcPct val="90000"/>
              </a:lnSpc>
            </a:pPr>
            <a:r>
              <a:rPr lang="en-US" sz="1800" dirty="0">
                <a:latin typeface="Arial Rounded MT Bold" charset="0"/>
                <a:ea typeface="ＭＳ Ｐゴシック" charset="0"/>
              </a:rPr>
              <a:t>R = </a:t>
            </a:r>
            <a:r>
              <a:rPr lang="en-US" sz="1800" dirty="0" err="1">
                <a:latin typeface="Arial Rounded MT Bold" charset="0"/>
                <a:ea typeface="ＭＳ Ｐゴシック" charset="0"/>
              </a:rPr>
              <a:t>ct</a:t>
            </a:r>
            <a:r>
              <a:rPr lang="en-US" sz="1800" dirty="0">
                <a:latin typeface="Arial Rounded MT Bold" charset="0"/>
                <a:ea typeface="ＭＳ Ｐゴシック" charset="0"/>
              </a:rPr>
              <a:t>/2, </a:t>
            </a:r>
            <a:r>
              <a:rPr lang="en-US" sz="1800" dirty="0">
                <a:latin typeface="Arial Rounded MT Bold" charset="0"/>
                <a:ea typeface="ＭＳ Ｐゴシック" charset="0"/>
                <a:cs typeface="ＭＳ Ｐゴシック" charset="0"/>
              </a:rPr>
              <a:t>Measures time of flight of EM pulses</a:t>
            </a:r>
          </a:p>
          <a:p>
            <a:pPr lvl="1">
              <a:lnSpc>
                <a:spcPct val="90000"/>
              </a:lnSpc>
            </a:pPr>
            <a:endParaRPr lang="en-US" sz="1800" dirty="0">
              <a:latin typeface="Arial Rounded MT Bold" charset="0"/>
              <a:ea typeface="ＭＳ Ｐゴシック" charset="0"/>
            </a:endParaRPr>
          </a:p>
        </p:txBody>
      </p:sp>
      <p:sp>
        <p:nvSpPr>
          <p:cNvPr id="2" name="TextBox 1"/>
          <p:cNvSpPr txBox="1"/>
          <p:nvPr/>
        </p:nvSpPr>
        <p:spPr>
          <a:xfrm>
            <a:off x="576103" y="6285136"/>
            <a:ext cx="2395833" cy="369332"/>
          </a:xfrm>
          <a:prstGeom prst="rect">
            <a:avLst/>
          </a:prstGeom>
          <a:noFill/>
        </p:spPr>
        <p:txBody>
          <a:bodyPr wrap="none" rtlCol="0">
            <a:spAutoFit/>
          </a:bodyPr>
          <a:lstStyle/>
          <a:p>
            <a:r>
              <a:rPr lang="en-US" dirty="0" smtClean="0"/>
              <a:t>[</a:t>
            </a:r>
            <a:r>
              <a:rPr lang="en-US" dirty="0" err="1" smtClean="0"/>
              <a:t>Burgmann</a:t>
            </a:r>
            <a:r>
              <a:rPr lang="en-US" dirty="0" smtClean="0"/>
              <a:t> et al., 2000]</a:t>
            </a:r>
            <a:endParaRPr lang="en-US" dirty="0"/>
          </a:p>
        </p:txBody>
      </p:sp>
    </p:spTree>
    <p:extLst>
      <p:ext uri="{BB962C8B-B14F-4D97-AF65-F5344CB8AC3E}">
        <p14:creationId xmlns:p14="http://schemas.microsoft.com/office/powerpoint/2010/main" val="2657879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atin typeface="Arial" charset="0"/>
              </a:rPr>
              <a:t>Hydrological Applications</a:t>
            </a:r>
          </a:p>
        </p:txBody>
      </p:sp>
    </p:spTree>
    <p:extLst>
      <p:ext uri="{BB962C8B-B14F-4D97-AF65-F5344CB8AC3E}">
        <p14:creationId xmlns:p14="http://schemas.microsoft.com/office/powerpoint/2010/main" val="392369973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50938"/>
            <a:ext cx="7924800" cy="5707062"/>
          </a:xfrm>
          <a:prstGeom prst="rect">
            <a:avLst/>
          </a:prstGeom>
          <a:noFill/>
          <a:extLst>
            <a:ext uri="{909E8E84-426E-40dd-AFC4-6F175D3DCCD1}">
              <a14:hiddenFill xmlns:a14="http://schemas.microsoft.com/office/drawing/2010/main">
                <a:solidFill>
                  <a:srgbClr val="FFFFFF"/>
                </a:solidFill>
              </a14:hiddenFill>
            </a:ext>
          </a:extLst>
        </p:spPr>
      </p:pic>
      <p:sp>
        <p:nvSpPr>
          <p:cNvPr id="125955" name="Text Box 3"/>
          <p:cNvSpPr txBox="1">
            <a:spLocks noChangeArrowheads="1"/>
          </p:cNvSpPr>
          <p:nvPr/>
        </p:nvSpPr>
        <p:spPr bwMode="auto">
          <a:xfrm>
            <a:off x="441325" y="341313"/>
            <a:ext cx="1841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endParaRPr kumimoji="1" lang="en-US" sz="1200">
              <a:latin typeface="Times New Roman" charset="0"/>
            </a:endParaRPr>
          </a:p>
        </p:txBody>
      </p:sp>
      <p:sp>
        <p:nvSpPr>
          <p:cNvPr id="125956" name="Rectangle 4"/>
          <p:cNvSpPr>
            <a:spLocks noChangeArrowheads="1"/>
          </p:cNvSpPr>
          <p:nvPr/>
        </p:nvSpPr>
        <p:spPr bwMode="auto">
          <a:xfrm>
            <a:off x="457200" y="0"/>
            <a:ext cx="8077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p>
            <a:pPr algn="ctr" eaLnBrk="0" hangingPunct="0"/>
            <a:r>
              <a:rPr lang="en-US" sz="3200">
                <a:solidFill>
                  <a:schemeClr val="tx2"/>
                </a:solidFill>
                <a:latin typeface="Helvetica" charset="0"/>
              </a:rPr>
              <a:t>Annual groundwater recharge in LA Basin</a:t>
            </a:r>
            <a:endParaRPr lang="en-US" sz="4400">
              <a:solidFill>
                <a:schemeClr val="tx2"/>
              </a:solidFill>
              <a:latin typeface="Helvetica" charset="0"/>
            </a:endParaRPr>
          </a:p>
        </p:txBody>
      </p:sp>
      <p:sp>
        <p:nvSpPr>
          <p:cNvPr id="125957" name="Text Box 5"/>
          <p:cNvSpPr txBox="1">
            <a:spLocks noChangeArrowheads="1"/>
          </p:cNvSpPr>
          <p:nvPr/>
        </p:nvSpPr>
        <p:spPr bwMode="auto">
          <a:xfrm>
            <a:off x="457200" y="781050"/>
            <a:ext cx="22399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kumimoji="1" lang="en-US" sz="1400">
                <a:latin typeface="Helvetica" charset="0"/>
              </a:rPr>
              <a:t>(Watson et al., JGR 2001)</a:t>
            </a:r>
            <a:endParaRPr kumimoji="1" lang="en-US" sz="1200">
              <a:latin typeface="Times New Roman" charset="0"/>
            </a:endParaRPr>
          </a:p>
        </p:txBody>
      </p:sp>
      <p:sp>
        <p:nvSpPr>
          <p:cNvPr id="125958" name="Text Box 6"/>
          <p:cNvSpPr txBox="1">
            <a:spLocks noChangeArrowheads="1"/>
          </p:cNvSpPr>
          <p:nvPr/>
        </p:nvSpPr>
        <p:spPr bwMode="auto">
          <a:xfrm>
            <a:off x="5638800" y="1295400"/>
            <a:ext cx="20145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kumimoji="1" lang="en-US" sz="3200">
                <a:solidFill>
                  <a:schemeClr val="bg2"/>
                </a:solidFill>
                <a:latin typeface="Helvetica" charset="0"/>
              </a:rPr>
              <a:t>GPS Data</a:t>
            </a:r>
            <a:endParaRPr kumimoji="1" lang="en-US" sz="1200">
              <a:latin typeface="Times New Roman" charset="0"/>
            </a:endParaRPr>
          </a:p>
        </p:txBody>
      </p:sp>
    </p:spTree>
    <p:extLst>
      <p:ext uri="{BB962C8B-B14F-4D97-AF65-F5344CB8AC3E}">
        <p14:creationId xmlns:p14="http://schemas.microsoft.com/office/powerpoint/2010/main" val="48426580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idx="4294967295"/>
          </p:nvPr>
        </p:nvSpPr>
        <p:spPr>
          <a:xfrm>
            <a:off x="0" y="76200"/>
            <a:ext cx="2971800" cy="2438400"/>
          </a:xfrm>
        </p:spPr>
        <p:txBody>
          <a:bodyPr/>
          <a:lstStyle/>
          <a:p>
            <a:r>
              <a:rPr lang="en-US" sz="3200" b="1">
                <a:latin typeface="Helvetica" charset="0"/>
              </a:rPr>
              <a:t>Groundwater Pumping, Las Vegas</a:t>
            </a:r>
            <a:endParaRPr lang="en-US" sz="4000">
              <a:latin typeface="Arial" charset="0"/>
            </a:endParaRPr>
          </a:p>
        </p:txBody>
      </p:sp>
      <p:pic>
        <p:nvPicPr>
          <p:cNvPr id="1280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1338" y="-76200"/>
            <a:ext cx="6062662" cy="6921500"/>
          </a:xfrm>
          <a:prstGeom prst="rect">
            <a:avLst/>
          </a:prstGeom>
          <a:noFill/>
          <a:extLst>
            <a:ext uri="{909E8E84-426E-40dd-AFC4-6F175D3DCCD1}">
              <a14:hiddenFill xmlns:a14="http://schemas.microsoft.com/office/drawing/2010/main">
                <a:solidFill>
                  <a:srgbClr val="FFFFFF"/>
                </a:solidFill>
              </a14:hiddenFill>
            </a:ext>
          </a:extLst>
        </p:spPr>
      </p:pic>
      <p:sp>
        <p:nvSpPr>
          <p:cNvPr id="128004" name="Text Box 4"/>
          <p:cNvSpPr txBox="1">
            <a:spLocks noChangeArrowheads="1"/>
          </p:cNvSpPr>
          <p:nvPr/>
        </p:nvSpPr>
        <p:spPr bwMode="auto">
          <a:xfrm>
            <a:off x="76200" y="2362200"/>
            <a:ext cx="26939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kumimoji="1" lang="en-US" sz="1400">
                <a:latin typeface="Helvetica" charset="0"/>
              </a:rPr>
              <a:t>(Amelung et al., Geology, 1999)</a:t>
            </a:r>
            <a:endParaRPr kumimoji="1" lang="en-US" sz="1200">
              <a:latin typeface="Times New Roman" charset="0"/>
            </a:endParaRPr>
          </a:p>
        </p:txBody>
      </p:sp>
    </p:spTree>
    <p:extLst>
      <p:ext uri="{BB962C8B-B14F-4D97-AF65-F5344CB8AC3E}">
        <p14:creationId xmlns:p14="http://schemas.microsoft.com/office/powerpoint/2010/main" val="275489980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P13000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72000"/>
            <a:ext cx="297180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130051" name="Picture 3" descr="PA0900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0"/>
            <a:ext cx="297180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130052" name="Picture 4" descr="fig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143000"/>
            <a:ext cx="5486400" cy="5486400"/>
          </a:xfrm>
          <a:prstGeom prst="rect">
            <a:avLst/>
          </a:prstGeom>
          <a:noFill/>
          <a:extLst>
            <a:ext uri="{909E8E84-426E-40dd-AFC4-6F175D3DCCD1}">
              <a14:hiddenFill xmlns:a14="http://schemas.microsoft.com/office/drawing/2010/main">
                <a:solidFill>
                  <a:srgbClr val="FFFFFF"/>
                </a:solidFill>
              </a14:hiddenFill>
            </a:ext>
          </a:extLst>
        </p:spPr>
      </p:pic>
      <p:sp>
        <p:nvSpPr>
          <p:cNvPr id="130053" name="Line 5"/>
          <p:cNvSpPr>
            <a:spLocks noChangeShapeType="1"/>
          </p:cNvSpPr>
          <p:nvPr/>
        </p:nvSpPr>
        <p:spPr bwMode="auto">
          <a:xfrm>
            <a:off x="1828800" y="6400800"/>
            <a:ext cx="457200" cy="0"/>
          </a:xfrm>
          <a:prstGeom prst="line">
            <a:avLst/>
          </a:prstGeom>
          <a:noFill/>
          <a:ln w="254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0054" name="Line 6"/>
          <p:cNvSpPr>
            <a:spLocks noChangeShapeType="1"/>
          </p:cNvSpPr>
          <p:nvPr/>
        </p:nvSpPr>
        <p:spPr bwMode="auto">
          <a:xfrm>
            <a:off x="1600200" y="5943600"/>
            <a:ext cx="457200" cy="0"/>
          </a:xfrm>
          <a:prstGeom prst="line">
            <a:avLst/>
          </a:prstGeom>
          <a:noFill/>
          <a:ln w="254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0055" name="Text Box 7"/>
          <p:cNvSpPr txBox="1">
            <a:spLocks noChangeArrowheads="1"/>
          </p:cNvSpPr>
          <p:nvPr/>
        </p:nvSpPr>
        <p:spPr bwMode="auto">
          <a:xfrm>
            <a:off x="2286000" y="4114800"/>
            <a:ext cx="914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0" hangingPunct="0">
              <a:spcBef>
                <a:spcPct val="50000"/>
              </a:spcBef>
            </a:pPr>
            <a:r>
              <a:rPr lang="en-US" sz="1200" b="1">
                <a:solidFill>
                  <a:schemeClr val="bg2"/>
                </a:solidFill>
              </a:rPr>
              <a:t>Oct 2001</a:t>
            </a:r>
          </a:p>
          <a:p>
            <a:pPr algn="r" eaLnBrk="0" hangingPunct="0">
              <a:spcBef>
                <a:spcPct val="50000"/>
              </a:spcBef>
            </a:pPr>
            <a:endParaRPr lang="en-US" sz="1200" b="1">
              <a:solidFill>
                <a:schemeClr val="bg1"/>
              </a:solidFill>
            </a:endParaRPr>
          </a:p>
          <a:p>
            <a:pPr algn="r" eaLnBrk="0" hangingPunct="0">
              <a:spcBef>
                <a:spcPct val="50000"/>
              </a:spcBef>
            </a:pPr>
            <a:r>
              <a:rPr lang="en-US" sz="1200" b="1">
                <a:solidFill>
                  <a:schemeClr val="bg2"/>
                </a:solidFill>
              </a:rPr>
              <a:t>Mar 2003</a:t>
            </a:r>
            <a:endParaRPr lang="en-US" sz="1200" b="1">
              <a:solidFill>
                <a:schemeClr val="bg1"/>
              </a:solidFill>
            </a:endParaRPr>
          </a:p>
        </p:txBody>
      </p:sp>
      <p:sp>
        <p:nvSpPr>
          <p:cNvPr id="130056" name="Text Box 8"/>
          <p:cNvSpPr txBox="1">
            <a:spLocks noChangeArrowheads="1"/>
          </p:cNvSpPr>
          <p:nvPr/>
        </p:nvSpPr>
        <p:spPr bwMode="auto">
          <a:xfrm>
            <a:off x="685800" y="5943600"/>
            <a:ext cx="914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US" sz="1200" b="1">
                <a:solidFill>
                  <a:schemeClr val="bg2"/>
                </a:solidFill>
              </a:rPr>
              <a:t>freeboard</a:t>
            </a:r>
          </a:p>
          <a:p>
            <a:pPr algn="ctr" eaLnBrk="0" hangingPunct="0">
              <a:spcBef>
                <a:spcPct val="50000"/>
              </a:spcBef>
            </a:pPr>
            <a:r>
              <a:rPr lang="en-US" sz="1200" b="1">
                <a:solidFill>
                  <a:schemeClr val="bg2"/>
                </a:solidFill>
              </a:rPr>
              <a:t>added</a:t>
            </a:r>
            <a:endParaRPr lang="en-US" sz="1200" b="1">
              <a:solidFill>
                <a:schemeClr val="bg1"/>
              </a:solidFill>
            </a:endParaRPr>
          </a:p>
        </p:txBody>
      </p:sp>
      <p:sp>
        <p:nvSpPr>
          <p:cNvPr id="130057" name="Rectangle 9" descr="cb"/>
          <p:cNvSpPr>
            <a:spLocks noChangeArrowheads="1"/>
          </p:cNvSpPr>
          <p:nvPr/>
        </p:nvSpPr>
        <p:spPr bwMode="auto">
          <a:xfrm>
            <a:off x="0" y="457200"/>
            <a:ext cx="9140825" cy="457200"/>
          </a:xfrm>
          <a:prstGeom prst="rect">
            <a:avLst/>
          </a:prstGeom>
          <a:noFill/>
          <a:ln>
            <a:noFill/>
          </a:ln>
          <a:effectLst/>
          <a:extLst>
            <a:ext uri="{909E8E84-426E-40dd-AFC4-6F175D3DCCD1}">
              <a14:hiddenFill xmlns:a14="http://schemas.microsoft.com/office/drawing/2010/main">
                <a:blipFill dpi="0" rotWithShape="0">
                  <a:blip r:embed="rId6"/>
                  <a:srcRect/>
                  <a:stretch>
                    <a:fillRect/>
                  </a:stretch>
                </a:blip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0" hangingPunct="0"/>
            <a:r>
              <a:rPr lang="en-US" sz="2800" b="1">
                <a:latin typeface="Helvetica" charset="0"/>
              </a:rPr>
              <a:t>Subsidence Measuring </a:t>
            </a:r>
            <a:r>
              <a:rPr lang="en-US" sz="2800" b="1">
                <a:latin typeface="Arial"/>
              </a:rPr>
              <a:t>–</a:t>
            </a:r>
            <a:r>
              <a:rPr lang="en-US" sz="2800" b="1">
                <a:latin typeface="Helvetica" charset="0"/>
              </a:rPr>
              <a:t> Northeast Phoenix / </a:t>
            </a:r>
            <a:br>
              <a:rPr lang="en-US" sz="2800" b="1">
                <a:latin typeface="Helvetica" charset="0"/>
              </a:rPr>
            </a:br>
            <a:r>
              <a:rPr lang="en-US" sz="2800" b="1">
                <a:latin typeface="Helvetica" charset="0"/>
              </a:rPr>
              <a:t>North Scottsdale</a:t>
            </a:r>
            <a:endParaRPr lang="en-US" sz="4400" b="1">
              <a:solidFill>
                <a:schemeClr val="bg1"/>
              </a:solidFill>
            </a:endParaRPr>
          </a:p>
        </p:txBody>
      </p:sp>
      <p:sp>
        <p:nvSpPr>
          <p:cNvPr id="130058" name="Text Box 10"/>
          <p:cNvSpPr txBox="1">
            <a:spLocks noChangeArrowheads="1"/>
          </p:cNvSpPr>
          <p:nvPr/>
        </p:nvSpPr>
        <p:spPr bwMode="auto">
          <a:xfrm>
            <a:off x="6858000" y="5135563"/>
            <a:ext cx="1143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1200" b="1">
                <a:solidFill>
                  <a:schemeClr val="bg2"/>
                </a:solidFill>
              </a:rPr>
              <a:t>decorrelated</a:t>
            </a:r>
            <a:endParaRPr lang="en-US" sz="1200" b="1">
              <a:solidFill>
                <a:schemeClr val="bg1"/>
              </a:solidFill>
            </a:endParaRPr>
          </a:p>
        </p:txBody>
      </p:sp>
      <p:sp>
        <p:nvSpPr>
          <p:cNvPr id="130059" name="Text Box 11"/>
          <p:cNvSpPr txBox="1">
            <a:spLocks noChangeArrowheads="1"/>
          </p:cNvSpPr>
          <p:nvPr/>
        </p:nvSpPr>
        <p:spPr bwMode="auto">
          <a:xfrm>
            <a:off x="212725" y="1238250"/>
            <a:ext cx="1854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kumimoji="1" lang="en-US" sz="1400">
                <a:latin typeface="Helvetica" charset="0"/>
              </a:rPr>
              <a:t>(Buckley et al., 2003)</a:t>
            </a:r>
            <a:endParaRPr kumimoji="1" lang="en-US" sz="1200">
              <a:latin typeface="Times New Roman" charset="0"/>
            </a:endParaRPr>
          </a:p>
        </p:txBody>
      </p:sp>
    </p:spTree>
    <p:extLst>
      <p:ext uri="{BB962C8B-B14F-4D97-AF65-F5344CB8AC3E}">
        <p14:creationId xmlns:p14="http://schemas.microsoft.com/office/powerpoint/2010/main" val="222489509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atin typeface="Arial" charset="0"/>
              </a:rPr>
              <a:t>InSAR Technology and Method</a:t>
            </a:r>
          </a:p>
        </p:txBody>
      </p:sp>
    </p:spTree>
    <p:extLst>
      <p:ext uri="{BB962C8B-B14F-4D97-AF65-F5344CB8AC3E}">
        <p14:creationId xmlns:p14="http://schemas.microsoft.com/office/powerpoint/2010/main" val="161898077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atin typeface="Arial" charset="0"/>
              </a:rPr>
              <a:t>Persistent scatterers</a:t>
            </a:r>
          </a:p>
        </p:txBody>
      </p:sp>
      <p:pic>
        <p:nvPicPr>
          <p:cNvPr id="68611" name="Picture 3" descr="fi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313" y="2736850"/>
            <a:ext cx="620395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fig1sam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00" y="1516063"/>
            <a:ext cx="544195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 Box 5"/>
          <p:cNvSpPr txBox="1">
            <a:spLocks noChangeArrowheads="1"/>
          </p:cNvSpPr>
          <p:nvPr/>
        </p:nvSpPr>
        <p:spPr bwMode="auto">
          <a:xfrm>
            <a:off x="5773738" y="1549400"/>
            <a:ext cx="23066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Long Valley Caldera,</a:t>
            </a:r>
          </a:p>
          <a:p>
            <a:pPr eaLnBrk="1" hangingPunct="1"/>
            <a:r>
              <a:rPr lang="en-US" sz="1800"/>
              <a:t>Hooper et al. 2004</a:t>
            </a:r>
          </a:p>
        </p:txBody>
      </p:sp>
    </p:spTree>
    <p:extLst>
      <p:ext uri="{BB962C8B-B14F-4D97-AF65-F5344CB8AC3E}">
        <p14:creationId xmlns:p14="http://schemas.microsoft.com/office/powerpoint/2010/main" val="283165951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a:latin typeface="Arial" charset="0"/>
              </a:rPr>
              <a:t>Wide-swath InSAR</a:t>
            </a:r>
          </a:p>
        </p:txBody>
      </p:sp>
      <p:pic>
        <p:nvPicPr>
          <p:cNvPr id="72707" name="Picture 4" descr="paul_b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38" y="319088"/>
            <a:ext cx="1423987" cy="632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 Box 5"/>
          <p:cNvSpPr txBox="1">
            <a:spLocks noChangeArrowheads="1"/>
          </p:cNvSpPr>
          <p:nvPr/>
        </p:nvSpPr>
        <p:spPr bwMode="auto">
          <a:xfrm>
            <a:off x="1919288" y="1512888"/>
            <a:ext cx="18621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Bam earthquake</a:t>
            </a:r>
          </a:p>
          <a:p>
            <a:pPr eaLnBrk="1" hangingPunct="1"/>
            <a:r>
              <a:rPr lang="en-US" sz="1800"/>
              <a:t>Rosen, 2006</a:t>
            </a:r>
          </a:p>
        </p:txBody>
      </p:sp>
      <p:pic>
        <p:nvPicPr>
          <p:cNvPr id="72709" name="Picture 7" descr="scansarstri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5013" y="3311525"/>
            <a:ext cx="6773862"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Text Box 8"/>
          <p:cNvSpPr txBox="1">
            <a:spLocks noChangeArrowheads="1"/>
          </p:cNvSpPr>
          <p:nvPr/>
        </p:nvSpPr>
        <p:spPr bwMode="auto">
          <a:xfrm>
            <a:off x="6169025" y="2641600"/>
            <a:ext cx="25606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Strip / ScanSAR InSAR</a:t>
            </a:r>
          </a:p>
          <a:p>
            <a:pPr eaLnBrk="1" hangingPunct="1"/>
            <a:r>
              <a:rPr lang="en-US" sz="1800"/>
              <a:t>Bertran-Ortiz, 2007</a:t>
            </a:r>
          </a:p>
        </p:txBody>
      </p:sp>
    </p:spTree>
    <p:extLst>
      <p:ext uri="{BB962C8B-B14F-4D97-AF65-F5344CB8AC3E}">
        <p14:creationId xmlns:p14="http://schemas.microsoft.com/office/powerpoint/2010/main" val="79312144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a:latin typeface="Arial" charset="0"/>
              </a:rPr>
              <a:t>Atmospheric Corrections</a:t>
            </a:r>
          </a:p>
        </p:txBody>
      </p:sp>
      <p:pic>
        <p:nvPicPr>
          <p:cNvPr id="74755" name="Picture 4" descr="weather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1497013"/>
            <a:ext cx="4578350" cy="477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 Box 5"/>
          <p:cNvSpPr txBox="1">
            <a:spLocks noChangeArrowheads="1"/>
          </p:cNvSpPr>
          <p:nvPr/>
        </p:nvSpPr>
        <p:spPr bwMode="auto">
          <a:xfrm>
            <a:off x="6121400" y="1816100"/>
            <a:ext cx="2178050"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Char char="•"/>
            </a:pPr>
            <a:r>
              <a:rPr lang="en-US" sz="1800"/>
              <a:t>From Foster et al., correction of Hawaii interferograms</a:t>
            </a:r>
          </a:p>
          <a:p>
            <a:pPr eaLnBrk="1" hangingPunct="1">
              <a:spcBef>
                <a:spcPct val="50000"/>
              </a:spcBef>
              <a:buFontTx/>
              <a:buChar char="•"/>
            </a:pPr>
            <a:endParaRPr lang="en-US" sz="1800"/>
          </a:p>
          <a:p>
            <a:pPr eaLnBrk="1" hangingPunct="1">
              <a:spcBef>
                <a:spcPct val="50000"/>
              </a:spcBef>
              <a:buFontTx/>
              <a:buChar char="•"/>
            </a:pPr>
            <a:r>
              <a:rPr lang="en-US" sz="1800"/>
              <a:t>Weather models can predict large-scale atmospheric signal</a:t>
            </a:r>
          </a:p>
        </p:txBody>
      </p:sp>
    </p:spTree>
    <p:extLst>
      <p:ext uri="{BB962C8B-B14F-4D97-AF65-F5344CB8AC3E}">
        <p14:creationId xmlns:p14="http://schemas.microsoft.com/office/powerpoint/2010/main" val="412611847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a:latin typeface="Arial" charset="0"/>
              </a:rPr>
              <a:t>Split-Beam Processing for 2-D</a:t>
            </a:r>
          </a:p>
        </p:txBody>
      </p:sp>
      <p:pic>
        <p:nvPicPr>
          <p:cNvPr id="78851" name="Picture 4" descr="splitbeamd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8" y="1793875"/>
            <a:ext cx="3898900"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6" descr="figsplitb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7588" y="2998788"/>
            <a:ext cx="3768725" cy="336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ext Box 7"/>
          <p:cNvSpPr txBox="1">
            <a:spLocks noChangeArrowheads="1"/>
          </p:cNvSpPr>
          <p:nvPr/>
        </p:nvSpPr>
        <p:spPr bwMode="auto">
          <a:xfrm>
            <a:off x="4799013" y="1843088"/>
            <a:ext cx="27146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Split-beam processing yields 2-D vectors</a:t>
            </a:r>
          </a:p>
          <a:p>
            <a:pPr eaLnBrk="1" hangingPunct="1">
              <a:spcBef>
                <a:spcPct val="50000"/>
              </a:spcBef>
            </a:pPr>
            <a:r>
              <a:rPr lang="en-US" sz="1800"/>
              <a:t>Bechor, 2006</a:t>
            </a:r>
          </a:p>
        </p:txBody>
      </p:sp>
    </p:spTree>
    <p:extLst>
      <p:ext uri="{BB962C8B-B14F-4D97-AF65-F5344CB8AC3E}">
        <p14:creationId xmlns:p14="http://schemas.microsoft.com/office/powerpoint/2010/main" val="388085137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ChangeArrowheads="1"/>
          </p:cNvSpPr>
          <p:nvPr/>
        </p:nvSpPr>
        <p:spPr bwMode="auto">
          <a:xfrm>
            <a:off x="2362200" y="-227013"/>
            <a:ext cx="4419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3200" dirty="0">
              <a:latin typeface="Gill Sans" charset="0"/>
            </a:endParaRPr>
          </a:p>
          <a:p>
            <a:pPr algn="ctr"/>
            <a:r>
              <a:rPr lang="en-US" sz="2400" b="1" dirty="0" smtClean="0"/>
              <a:t>SAR and </a:t>
            </a:r>
            <a:r>
              <a:rPr lang="en-US" sz="2400" b="1" dirty="0" err="1" smtClean="0"/>
              <a:t>InSAR</a:t>
            </a:r>
            <a:r>
              <a:rPr lang="en-US" sz="2400" b="1" dirty="0" smtClean="0"/>
              <a:t> Overview</a:t>
            </a:r>
          </a:p>
        </p:txBody>
      </p:sp>
      <p:sp>
        <p:nvSpPr>
          <p:cNvPr id="78851" name="Text Box 3"/>
          <p:cNvSpPr txBox="1">
            <a:spLocks noChangeArrowheads="1"/>
          </p:cNvSpPr>
          <p:nvPr/>
        </p:nvSpPr>
        <p:spPr bwMode="auto">
          <a:xfrm>
            <a:off x="609600" y="2118795"/>
            <a:ext cx="8354078" cy="4154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284163" indent="-284163">
              <a:defRPr sz="2400">
                <a:solidFill>
                  <a:schemeClr val="tx1"/>
                </a:solidFill>
                <a:latin typeface="Times" charset="0"/>
                <a:ea typeface="ＭＳ Ｐゴシック" charset="0"/>
                <a:cs typeface="ＭＳ Ｐゴシック" charset="0"/>
              </a:defRPr>
            </a:lvl1pPr>
            <a:lvl2pPr>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nSpc>
                <a:spcPct val="150000"/>
              </a:lnSpc>
              <a:buFontTx/>
              <a:buChar char="•"/>
            </a:pPr>
            <a:r>
              <a:rPr lang="en-US" sz="2000" dirty="0">
                <a:latin typeface="Helvetica" charset="0"/>
              </a:rPr>
              <a:t>atmosphere is very transparent to microwaves</a:t>
            </a:r>
          </a:p>
          <a:p>
            <a:pPr>
              <a:lnSpc>
                <a:spcPct val="150000"/>
              </a:lnSpc>
              <a:buFontTx/>
              <a:buChar char="•"/>
            </a:pPr>
            <a:r>
              <a:rPr lang="en-US" sz="2000" dirty="0" smtClean="0">
                <a:latin typeface="Helvetica" charset="0"/>
              </a:rPr>
              <a:t>radars measure range and azimuth</a:t>
            </a:r>
          </a:p>
          <a:p>
            <a:pPr>
              <a:lnSpc>
                <a:spcPct val="150000"/>
              </a:lnSpc>
              <a:buFontTx/>
              <a:buChar char="•"/>
            </a:pPr>
            <a:r>
              <a:rPr lang="en-US" sz="2000" dirty="0" smtClean="0">
                <a:latin typeface="Helvetica" charset="0"/>
              </a:rPr>
              <a:t>radar image has amplitude and phase</a:t>
            </a:r>
          </a:p>
          <a:p>
            <a:pPr>
              <a:lnSpc>
                <a:spcPct val="150000"/>
              </a:lnSpc>
              <a:buFontTx/>
              <a:buChar char="•"/>
            </a:pPr>
            <a:r>
              <a:rPr lang="en-US" sz="2000" dirty="0" smtClean="0">
                <a:latin typeface="Helvetica" charset="0"/>
              </a:rPr>
              <a:t>amplitude depends on roughness, slope, and dielectric constant.</a:t>
            </a:r>
          </a:p>
          <a:p>
            <a:pPr>
              <a:lnSpc>
                <a:spcPct val="150000"/>
              </a:lnSpc>
              <a:buFontTx/>
              <a:buChar char="•"/>
            </a:pPr>
            <a:r>
              <a:rPr lang="en-US" sz="2000" dirty="0" smtClean="0">
                <a:latin typeface="Helvetica" charset="0"/>
              </a:rPr>
              <a:t>phase differences reveal topography</a:t>
            </a:r>
          </a:p>
          <a:p>
            <a:pPr>
              <a:lnSpc>
                <a:spcPct val="150000"/>
              </a:lnSpc>
              <a:buFontTx/>
              <a:buChar char="•"/>
            </a:pPr>
            <a:r>
              <a:rPr lang="en-US" sz="2000" dirty="0" smtClean="0">
                <a:latin typeface="Helvetica" charset="0"/>
              </a:rPr>
              <a:t>phase differences reveal deformation</a:t>
            </a:r>
          </a:p>
          <a:p>
            <a:pPr>
              <a:lnSpc>
                <a:spcPct val="150000"/>
              </a:lnSpc>
              <a:buFontTx/>
              <a:buChar char="•"/>
            </a:pPr>
            <a:r>
              <a:rPr lang="en-US" sz="2000" dirty="0" smtClean="0">
                <a:latin typeface="Helvetica" charset="0"/>
              </a:rPr>
              <a:t>deformation from: volcanoes, earthquakes, groundwater</a:t>
            </a:r>
          </a:p>
          <a:p>
            <a:pPr>
              <a:lnSpc>
                <a:spcPct val="150000"/>
              </a:lnSpc>
              <a:buFontTx/>
              <a:buChar char="•"/>
            </a:pPr>
            <a:r>
              <a:rPr lang="en-US" sz="2000" dirty="0" err="1" smtClean="0">
                <a:latin typeface="Helvetica" charset="0"/>
              </a:rPr>
              <a:t>WInSAR</a:t>
            </a:r>
            <a:r>
              <a:rPr lang="en-US" sz="2000" dirty="0" smtClean="0">
                <a:latin typeface="Helvetica" charset="0"/>
              </a:rPr>
              <a:t> has large archive of ERS, </a:t>
            </a:r>
            <a:r>
              <a:rPr lang="en-US" sz="2000" dirty="0" err="1" smtClean="0">
                <a:latin typeface="Helvetica" charset="0"/>
              </a:rPr>
              <a:t>Envisat</a:t>
            </a:r>
            <a:r>
              <a:rPr lang="en-US" sz="2000" dirty="0" smtClean="0">
                <a:latin typeface="Helvetica" charset="0"/>
              </a:rPr>
              <a:t> and ALOS data</a:t>
            </a:r>
          </a:p>
          <a:p>
            <a:endParaRPr lang="en-US" dirty="0"/>
          </a:p>
        </p:txBody>
      </p:sp>
      <p:pic>
        <p:nvPicPr>
          <p:cNvPr id="78853" name="Picture 5" descr="thumb_ALOS.tiff                                                000AB161Macintosh HD                   7C2606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8511" y="4792"/>
            <a:ext cx="2362200" cy="22272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9" descr="sentinel1spacecra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 y="0"/>
            <a:ext cx="2296784" cy="186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72133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p:nvPr>
        </p:nvSpPr>
        <p:spPr>
          <a:noFill/>
        </p:spPr>
        <p:txBody>
          <a:bodyPr/>
          <a:lstStyle/>
          <a:p>
            <a:r>
              <a:rPr lang="en-US">
                <a:latin typeface="Arial Rounded MT Bold" charset="0"/>
                <a:ea typeface="ＭＳ Ｐゴシック" charset="0"/>
                <a:cs typeface="ＭＳ Ｐゴシック" charset="0"/>
              </a:rPr>
              <a:t>Radar Location</a:t>
            </a:r>
          </a:p>
        </p:txBody>
      </p:sp>
      <p:pic>
        <p:nvPicPr>
          <p:cNvPr id="8194" name="Picture 3" descr="radar_defini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9725" y="4449763"/>
            <a:ext cx="3490913" cy="235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4"/>
          <p:cNvSpPr>
            <a:spLocks noGrp="1" noChangeArrowheads="1"/>
          </p:cNvSpPr>
          <p:nvPr>
            <p:ph type="body" idx="1"/>
          </p:nvPr>
        </p:nvSpPr>
        <p:spPr>
          <a:noFill/>
        </p:spPr>
        <p:txBody>
          <a:bodyPr/>
          <a:lstStyle/>
          <a:p>
            <a:pPr>
              <a:lnSpc>
                <a:spcPct val="90000"/>
              </a:lnSpc>
            </a:pPr>
            <a:r>
              <a:rPr lang="en-US" sz="2000">
                <a:latin typeface="Arial Rounded MT Bold" charset="0"/>
                <a:ea typeface="ＭＳ Ｐゴシック" charset="0"/>
                <a:cs typeface="ＭＳ Ｐゴシック" charset="0"/>
              </a:rPr>
              <a:t>RADAR: </a:t>
            </a:r>
            <a:r>
              <a:rPr lang="ja-JP" altLang="en-US" sz="2000">
                <a:latin typeface="Arial Rounded MT Bold" charset="0"/>
                <a:ea typeface="ＭＳ Ｐゴシック" charset="0"/>
                <a:cs typeface="ＭＳ Ｐゴシック" charset="0"/>
              </a:rPr>
              <a:t>“</a:t>
            </a:r>
            <a:r>
              <a:rPr lang="en-US" altLang="ja-JP" sz="2000">
                <a:latin typeface="Arial Rounded MT Bold" charset="0"/>
                <a:ea typeface="ＭＳ Ｐゴシック" charset="0"/>
                <a:cs typeface="ＭＳ Ｐゴシック" charset="0"/>
              </a:rPr>
              <a:t>Radio Detection and Ranging</a:t>
            </a:r>
            <a:r>
              <a:rPr lang="ja-JP" altLang="en-US" sz="2000">
                <a:latin typeface="Arial Rounded MT Bold" charset="0"/>
                <a:ea typeface="ＭＳ Ｐゴシック" charset="0"/>
                <a:cs typeface="ＭＳ Ｐゴシック" charset="0"/>
              </a:rPr>
              <a:t>”</a:t>
            </a:r>
            <a:endParaRPr lang="en-US" sz="2000">
              <a:latin typeface="Arial Rounded MT Bold" charset="0"/>
              <a:ea typeface="ＭＳ Ｐゴシック" charset="0"/>
              <a:cs typeface="ＭＳ Ｐゴシック" charset="0"/>
            </a:endParaRPr>
          </a:p>
        </p:txBody>
      </p:sp>
      <p:pic>
        <p:nvPicPr>
          <p:cNvPr id="8196" name="Picture 5" descr="ppi_with_aircra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50" y="2603500"/>
            <a:ext cx="410845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6" descr="arrival_time_w_two_signa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914525"/>
            <a:ext cx="5407025"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7"/>
          <p:cNvSpPr txBox="1">
            <a:spLocks noChangeArrowheads="1"/>
          </p:cNvSpPr>
          <p:nvPr/>
        </p:nvSpPr>
        <p:spPr bwMode="auto">
          <a:xfrm>
            <a:off x="3146425" y="6559550"/>
            <a:ext cx="7493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Rounded MT Bold" charset="0"/>
                <a:ea typeface="ＭＳ Ｐゴシック" charset="0"/>
                <a:cs typeface="ＭＳ Ｐゴシック" charset="0"/>
              </a:defRPr>
            </a:lvl1pPr>
            <a:lvl2pPr marL="742950" indent="-285750">
              <a:defRPr sz="2000">
                <a:solidFill>
                  <a:schemeClr val="tx1"/>
                </a:solidFill>
                <a:latin typeface="Arial Rounded MT Bold" charset="0"/>
                <a:ea typeface="ＭＳ Ｐゴシック" charset="0"/>
              </a:defRPr>
            </a:lvl2pPr>
            <a:lvl3pPr marL="1143000" indent="-228600">
              <a:defRPr sz="2000">
                <a:solidFill>
                  <a:schemeClr val="tx1"/>
                </a:solidFill>
                <a:latin typeface="Arial Rounded MT Bold" charset="0"/>
                <a:ea typeface="ＭＳ Ｐゴシック" charset="0"/>
              </a:defRPr>
            </a:lvl3pPr>
            <a:lvl4pPr marL="1600200" indent="-228600">
              <a:defRPr sz="2000">
                <a:solidFill>
                  <a:schemeClr val="tx1"/>
                </a:solidFill>
                <a:latin typeface="Arial Rounded MT Bold" charset="0"/>
                <a:ea typeface="ＭＳ Ｐゴシック" charset="0"/>
              </a:defRPr>
            </a:lvl4pPr>
            <a:lvl5pPr marL="2057400" indent="-228600">
              <a:defRPr sz="2000">
                <a:solidFill>
                  <a:schemeClr val="tx1"/>
                </a:solidFill>
                <a:latin typeface="Arial Rounded MT Bold" charset="0"/>
                <a:ea typeface="ＭＳ Ｐゴシック" charset="0"/>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0"/>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0"/>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0"/>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0"/>
              </a:defRPr>
            </a:lvl9pPr>
          </a:lstStyle>
          <a:p>
            <a:r>
              <a:rPr lang="en-US" sz="1000">
                <a:latin typeface="Arial" charset="0"/>
              </a:rPr>
              <a:t>H. Zebker </a:t>
            </a:r>
          </a:p>
        </p:txBody>
      </p:sp>
      <p:sp>
        <p:nvSpPr>
          <p:cNvPr id="8" name="TextBox 7"/>
          <p:cNvSpPr txBox="1"/>
          <p:nvPr/>
        </p:nvSpPr>
        <p:spPr>
          <a:xfrm>
            <a:off x="170220" y="6429170"/>
            <a:ext cx="2395833" cy="369332"/>
          </a:xfrm>
          <a:prstGeom prst="rect">
            <a:avLst/>
          </a:prstGeom>
          <a:noFill/>
        </p:spPr>
        <p:txBody>
          <a:bodyPr wrap="none" rtlCol="0">
            <a:spAutoFit/>
          </a:bodyPr>
          <a:lstStyle/>
          <a:p>
            <a:r>
              <a:rPr lang="en-US" dirty="0" smtClean="0"/>
              <a:t>[</a:t>
            </a:r>
            <a:r>
              <a:rPr lang="en-US" dirty="0" err="1" smtClean="0"/>
              <a:t>Burgmann</a:t>
            </a:r>
            <a:r>
              <a:rPr lang="en-US" dirty="0" smtClean="0"/>
              <a:t> et al., 2000]</a:t>
            </a:r>
            <a:endParaRPr lang="en-US" dirty="0"/>
          </a:p>
        </p:txBody>
      </p:sp>
    </p:spTree>
    <p:extLst>
      <p:ext uri="{BB962C8B-B14F-4D97-AF65-F5344CB8AC3E}">
        <p14:creationId xmlns:p14="http://schemas.microsoft.com/office/powerpoint/2010/main" val="40433475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a:noFill/>
        </p:spPr>
        <p:txBody>
          <a:bodyPr/>
          <a:lstStyle/>
          <a:p>
            <a:r>
              <a:rPr lang="en-US">
                <a:latin typeface="Arial Rounded MT Bold" charset="0"/>
                <a:ea typeface="ＭＳ Ｐゴシック" charset="0"/>
                <a:cs typeface="ＭＳ Ｐゴシック" charset="0"/>
              </a:rPr>
              <a:t>Radar Geometry</a:t>
            </a:r>
          </a:p>
        </p:txBody>
      </p:sp>
      <p:sp>
        <p:nvSpPr>
          <p:cNvPr id="10242" name="Rectangle 3"/>
          <p:cNvSpPr>
            <a:spLocks noGrp="1" noChangeArrowheads="1"/>
          </p:cNvSpPr>
          <p:nvPr>
            <p:ph type="body" idx="1"/>
          </p:nvPr>
        </p:nvSpPr>
        <p:spPr>
          <a:noFill/>
        </p:spPr>
        <p:txBody>
          <a:bodyPr/>
          <a:lstStyle/>
          <a:p>
            <a:r>
              <a:rPr lang="en-US">
                <a:latin typeface="Arial Rounded MT Bold" charset="0"/>
                <a:ea typeface="ＭＳ Ｐゴシック" charset="0"/>
                <a:cs typeface="ＭＳ Ｐゴシック" charset="0"/>
              </a:rPr>
              <a:t> </a:t>
            </a:r>
          </a:p>
        </p:txBody>
      </p:sp>
      <p:pic>
        <p:nvPicPr>
          <p:cNvPr id="10243"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57400"/>
            <a:ext cx="4735513"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244" name="Rectangle 5"/>
          <p:cNvSpPr>
            <a:spLocks noChangeArrowheads="1"/>
          </p:cNvSpPr>
          <p:nvPr/>
        </p:nvSpPr>
        <p:spPr bwMode="auto">
          <a:xfrm>
            <a:off x="152400" y="5791200"/>
            <a:ext cx="328453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latin typeface="Times" charset="0"/>
              </a:rPr>
              <a:t>from </a:t>
            </a:r>
            <a:r>
              <a:rPr lang="en-US" sz="1000">
                <a:latin typeface="Times" charset="0"/>
                <a:hlinkClick r:id="rId4"/>
              </a:rPr>
              <a:t>http://southport.jpl.nasa.gov/desc/imagingradarv3.html</a:t>
            </a:r>
            <a:r>
              <a:rPr lang="en-US" sz="1000">
                <a:latin typeface="Times" charset="0"/>
              </a:rPr>
              <a:t> </a:t>
            </a:r>
          </a:p>
        </p:txBody>
      </p:sp>
      <p:pic>
        <p:nvPicPr>
          <p:cNvPr id="10245"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362200"/>
            <a:ext cx="4343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246" name="Text Box 8"/>
          <p:cNvSpPr txBox="1">
            <a:spLocks noChangeArrowheads="1"/>
          </p:cNvSpPr>
          <p:nvPr/>
        </p:nvSpPr>
        <p:spPr bwMode="auto">
          <a:xfrm>
            <a:off x="6765925" y="3082925"/>
            <a:ext cx="1139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Rounded MT Bold" charset="0"/>
                <a:ea typeface="ＭＳ Ｐゴシック" charset="0"/>
                <a:cs typeface="ＭＳ Ｐゴシック" charset="0"/>
              </a:defRPr>
            </a:lvl1pPr>
            <a:lvl2pPr marL="742950" indent="-285750">
              <a:defRPr sz="2000">
                <a:solidFill>
                  <a:schemeClr val="tx1"/>
                </a:solidFill>
                <a:latin typeface="Arial Rounded MT Bold" charset="0"/>
                <a:ea typeface="ＭＳ Ｐゴシック" charset="0"/>
              </a:defRPr>
            </a:lvl2pPr>
            <a:lvl3pPr marL="1143000" indent="-228600">
              <a:defRPr sz="2000">
                <a:solidFill>
                  <a:schemeClr val="tx1"/>
                </a:solidFill>
                <a:latin typeface="Arial Rounded MT Bold" charset="0"/>
                <a:ea typeface="ＭＳ Ｐゴシック" charset="0"/>
              </a:defRPr>
            </a:lvl3pPr>
            <a:lvl4pPr marL="1600200" indent="-228600">
              <a:defRPr sz="2000">
                <a:solidFill>
                  <a:schemeClr val="tx1"/>
                </a:solidFill>
                <a:latin typeface="Arial Rounded MT Bold" charset="0"/>
                <a:ea typeface="ＭＳ Ｐゴシック" charset="0"/>
              </a:defRPr>
            </a:lvl4pPr>
            <a:lvl5pPr marL="2057400" indent="-228600">
              <a:defRPr sz="2000">
                <a:solidFill>
                  <a:schemeClr val="tx1"/>
                </a:solidFill>
                <a:latin typeface="Arial Rounded MT Bold" charset="0"/>
                <a:ea typeface="ＭＳ Ｐゴシック" charset="0"/>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0"/>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0"/>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0"/>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0"/>
              </a:defRPr>
            </a:lvl9pPr>
          </a:lstStyle>
          <a:p>
            <a:r>
              <a:rPr lang="en-US" sz="2400"/>
              <a:t>Range</a:t>
            </a:r>
          </a:p>
        </p:txBody>
      </p:sp>
      <p:sp>
        <p:nvSpPr>
          <p:cNvPr id="10248" name="Text Box 10"/>
          <p:cNvSpPr txBox="1">
            <a:spLocks noChangeArrowheads="1"/>
          </p:cNvSpPr>
          <p:nvPr/>
        </p:nvSpPr>
        <p:spPr bwMode="auto">
          <a:xfrm>
            <a:off x="3794125" y="3692525"/>
            <a:ext cx="1711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Rounded MT Bold" charset="0"/>
                <a:ea typeface="ＭＳ Ｐゴシック" charset="0"/>
                <a:cs typeface="ＭＳ Ｐゴシック" charset="0"/>
              </a:defRPr>
            </a:lvl1pPr>
            <a:lvl2pPr marL="742950" indent="-285750">
              <a:defRPr sz="2000">
                <a:solidFill>
                  <a:schemeClr val="tx1"/>
                </a:solidFill>
                <a:latin typeface="Arial Rounded MT Bold" charset="0"/>
                <a:ea typeface="ＭＳ Ｐゴシック" charset="0"/>
              </a:defRPr>
            </a:lvl2pPr>
            <a:lvl3pPr marL="1143000" indent="-228600">
              <a:defRPr sz="2000">
                <a:solidFill>
                  <a:schemeClr val="tx1"/>
                </a:solidFill>
                <a:latin typeface="Arial Rounded MT Bold" charset="0"/>
                <a:ea typeface="ＭＳ Ｐゴシック" charset="0"/>
              </a:defRPr>
            </a:lvl3pPr>
            <a:lvl4pPr marL="1600200" indent="-228600">
              <a:defRPr sz="2000">
                <a:solidFill>
                  <a:schemeClr val="tx1"/>
                </a:solidFill>
                <a:latin typeface="Arial Rounded MT Bold" charset="0"/>
                <a:ea typeface="ＭＳ Ｐゴシック" charset="0"/>
              </a:defRPr>
            </a:lvl4pPr>
            <a:lvl5pPr marL="2057400" indent="-228600">
              <a:defRPr sz="2000">
                <a:solidFill>
                  <a:schemeClr val="tx1"/>
                </a:solidFill>
                <a:latin typeface="Arial Rounded MT Bold" charset="0"/>
                <a:ea typeface="ＭＳ Ｐゴシック" charset="0"/>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0"/>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0"/>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0"/>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0"/>
              </a:defRPr>
            </a:lvl9pPr>
          </a:lstStyle>
          <a:p>
            <a:r>
              <a:rPr lang="en-US" sz="2400"/>
              <a:t>Directions</a:t>
            </a:r>
          </a:p>
        </p:txBody>
      </p:sp>
      <p:sp>
        <p:nvSpPr>
          <p:cNvPr id="10249" name="Text Box 11"/>
          <p:cNvSpPr txBox="1">
            <a:spLocks noChangeArrowheads="1"/>
          </p:cNvSpPr>
          <p:nvPr/>
        </p:nvSpPr>
        <p:spPr bwMode="auto">
          <a:xfrm>
            <a:off x="762000" y="4724400"/>
            <a:ext cx="1882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chemeClr val="tx1"/>
                </a:solidFill>
                <a:latin typeface="Arial Rounded MT Bold" charset="0"/>
                <a:ea typeface="ＭＳ Ｐゴシック" charset="0"/>
                <a:cs typeface="ＭＳ Ｐゴシック" charset="0"/>
              </a:defRPr>
            </a:lvl1pPr>
            <a:lvl2pPr marL="742950" indent="-285750">
              <a:defRPr sz="2000">
                <a:solidFill>
                  <a:schemeClr val="tx1"/>
                </a:solidFill>
                <a:latin typeface="Arial Rounded MT Bold" charset="0"/>
                <a:ea typeface="ＭＳ Ｐゴシック" charset="0"/>
              </a:defRPr>
            </a:lvl2pPr>
            <a:lvl3pPr marL="1143000" indent="-228600">
              <a:defRPr sz="2000">
                <a:solidFill>
                  <a:schemeClr val="tx1"/>
                </a:solidFill>
                <a:latin typeface="Arial Rounded MT Bold" charset="0"/>
                <a:ea typeface="ＭＳ Ｐゴシック" charset="0"/>
              </a:defRPr>
            </a:lvl3pPr>
            <a:lvl4pPr marL="1600200" indent="-228600">
              <a:defRPr sz="2000">
                <a:solidFill>
                  <a:schemeClr val="tx1"/>
                </a:solidFill>
                <a:latin typeface="Arial Rounded MT Bold" charset="0"/>
                <a:ea typeface="ＭＳ Ｐゴシック" charset="0"/>
              </a:defRPr>
            </a:lvl4pPr>
            <a:lvl5pPr marL="2057400" indent="-228600">
              <a:defRPr sz="2000">
                <a:solidFill>
                  <a:schemeClr val="tx1"/>
                </a:solidFill>
                <a:latin typeface="Arial Rounded MT Bold" charset="0"/>
                <a:ea typeface="ＭＳ Ｐゴシック" charset="0"/>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0"/>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0"/>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0"/>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0"/>
              </a:defRPr>
            </a:lvl9pPr>
          </a:lstStyle>
          <a:p>
            <a:pPr>
              <a:spcBef>
                <a:spcPct val="50000"/>
              </a:spcBef>
            </a:pPr>
            <a:r>
              <a:rPr lang="en-US" sz="2400">
                <a:solidFill>
                  <a:schemeClr val="bg1"/>
                </a:solidFill>
              </a:rPr>
              <a:t>Track</a:t>
            </a:r>
          </a:p>
        </p:txBody>
      </p:sp>
      <p:sp>
        <p:nvSpPr>
          <p:cNvPr id="12" name="TextBox 11"/>
          <p:cNvSpPr txBox="1"/>
          <p:nvPr/>
        </p:nvSpPr>
        <p:spPr>
          <a:xfrm>
            <a:off x="576103" y="6285136"/>
            <a:ext cx="2395833" cy="369332"/>
          </a:xfrm>
          <a:prstGeom prst="rect">
            <a:avLst/>
          </a:prstGeom>
          <a:noFill/>
        </p:spPr>
        <p:txBody>
          <a:bodyPr wrap="none" rtlCol="0">
            <a:spAutoFit/>
          </a:bodyPr>
          <a:lstStyle/>
          <a:p>
            <a:r>
              <a:rPr lang="en-US" dirty="0" smtClean="0"/>
              <a:t>[</a:t>
            </a:r>
            <a:r>
              <a:rPr lang="en-US" dirty="0" err="1" smtClean="0"/>
              <a:t>Burgmann</a:t>
            </a:r>
            <a:r>
              <a:rPr lang="en-US" dirty="0" smtClean="0"/>
              <a:t> et al., 2000]</a:t>
            </a:r>
            <a:endParaRPr lang="en-US" dirty="0"/>
          </a:p>
        </p:txBody>
      </p:sp>
    </p:spTree>
    <p:extLst>
      <p:ext uri="{BB962C8B-B14F-4D97-AF65-F5344CB8AC3E}">
        <p14:creationId xmlns:p14="http://schemas.microsoft.com/office/powerpoint/2010/main" val="20656779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91" name="Picture 3" descr="SAR_geometry.jpg                                               0025F19CMacintosh HD                   C34F68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0575" y="600075"/>
            <a:ext cx="5021263" cy="565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24866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190500" y="481013"/>
            <a:ext cx="8861425" cy="609600"/>
          </a:xfrm>
          <a:noFill/>
          <a:ln/>
        </p:spPr>
        <p:txBody>
          <a:bodyPr>
            <a:normAutofit fontScale="90000"/>
          </a:bodyPr>
          <a:lstStyle/>
          <a:p>
            <a:pPr algn="ctr"/>
            <a:r>
              <a:rPr lang="en-US" sz="3200">
                <a:solidFill>
                  <a:schemeClr val="tx1"/>
                </a:solidFill>
                <a:latin typeface="Helvetica" charset="0"/>
                <a:cs typeface="Times" charset="0"/>
              </a:rPr>
              <a:t>amplitude and phase</a:t>
            </a:r>
            <a:br>
              <a:rPr lang="en-US" sz="3200">
                <a:solidFill>
                  <a:schemeClr val="tx1"/>
                </a:solidFill>
                <a:latin typeface="Helvetica" charset="0"/>
                <a:cs typeface="Times" charset="0"/>
              </a:rPr>
            </a:br>
            <a:endParaRPr lang="en-US" b="0">
              <a:solidFill>
                <a:schemeClr val="tx1"/>
              </a:solidFill>
              <a:latin typeface="Helvetica" charset="0"/>
              <a:cs typeface="Times" charset="0"/>
            </a:endParaRPr>
          </a:p>
        </p:txBody>
      </p:sp>
      <p:pic>
        <p:nvPicPr>
          <p:cNvPr id="27443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163" y="1423988"/>
            <a:ext cx="8180387" cy="506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54671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a:xfrm>
            <a:off x="190500" y="481013"/>
            <a:ext cx="8861425" cy="609600"/>
          </a:xfrm>
          <a:noFill/>
          <a:ln/>
        </p:spPr>
        <p:txBody>
          <a:bodyPr>
            <a:normAutofit fontScale="90000"/>
          </a:bodyPr>
          <a:lstStyle/>
          <a:p>
            <a:pPr algn="ctr"/>
            <a:r>
              <a:rPr lang="en-US" sz="3200">
                <a:solidFill>
                  <a:schemeClr val="tx1"/>
                </a:solidFill>
                <a:latin typeface="Helvetica" charset="0"/>
                <a:cs typeface="Times" charset="0"/>
              </a:rPr>
              <a:t>coherence and pixel matching</a:t>
            </a:r>
            <a:br>
              <a:rPr lang="en-US" sz="3200">
                <a:solidFill>
                  <a:schemeClr val="tx1"/>
                </a:solidFill>
                <a:latin typeface="Helvetica" charset="0"/>
                <a:cs typeface="Times" charset="0"/>
              </a:rPr>
            </a:br>
            <a:endParaRPr lang="en-US" b="0">
              <a:solidFill>
                <a:schemeClr val="tx1"/>
              </a:solidFill>
              <a:latin typeface="Helvetica" charset="0"/>
              <a:cs typeface="Times" charset="0"/>
            </a:endParaRPr>
          </a:p>
        </p:txBody>
      </p:sp>
      <p:pic>
        <p:nvPicPr>
          <p:cNvPr id="403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8" y="1117600"/>
            <a:ext cx="7223125" cy="576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24159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1070</TotalTime>
  <Words>2283</Words>
  <Application>Microsoft Macintosh PowerPoint</Application>
  <PresentationFormat>On-screen Show (4:3)</PresentationFormat>
  <Paragraphs>324</Paragraphs>
  <Slides>49</Slides>
  <Notes>40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1" baseType="lpstr">
      <vt:lpstr>Office Theme</vt:lpstr>
      <vt:lpstr>Document</vt:lpstr>
      <vt:lpstr>PowerPoint Presentation</vt:lpstr>
      <vt:lpstr>PowerPoint Presentation</vt:lpstr>
      <vt:lpstr>PowerPoint Presentation</vt:lpstr>
      <vt:lpstr>Radar</vt:lpstr>
      <vt:lpstr>Radar Location</vt:lpstr>
      <vt:lpstr>Radar Geometry</vt:lpstr>
      <vt:lpstr>PowerPoint Presentation</vt:lpstr>
      <vt:lpstr>amplitude and phase </vt:lpstr>
      <vt:lpstr>coherence and pixel matching </vt:lpstr>
      <vt:lpstr>PowerPoint Presentation</vt:lpstr>
      <vt:lpstr>PowerPoint Presentation</vt:lpstr>
      <vt:lpstr>ERS amplitude image </vt:lpstr>
      <vt:lpstr>PowerPoint Presentation</vt:lpstr>
      <vt:lpstr>zoom of amplitude image </vt:lpstr>
      <vt:lpstr>PowerPoint Presentation</vt:lpstr>
      <vt:lpstr>PowerPoint Presentation</vt:lpstr>
      <vt:lpstr>PowerPoint Presentation</vt:lpstr>
      <vt:lpstr>PowerPoint Presentation</vt:lpstr>
      <vt:lpstr>PowerPoint Presentation</vt:lpstr>
      <vt:lpstr>PowerPoint Presentation</vt:lpstr>
      <vt:lpstr>InSAR uses phase</vt:lpstr>
      <vt:lpstr>PowerPoint Presentation</vt:lpstr>
      <vt:lpstr>PowerPoint Presentation</vt:lpstr>
      <vt:lpstr>PowerPoint Presentation</vt:lpstr>
      <vt:lpstr>Volcanic Hazards</vt:lpstr>
      <vt:lpstr>PowerPoint Presentation</vt:lpstr>
      <vt:lpstr>PowerPoint Presentation</vt:lpstr>
      <vt:lpstr>PowerPoint Presentation</vt:lpstr>
      <vt:lpstr>PowerPoint Presentation</vt:lpstr>
      <vt:lpstr>Kilauea - East Rift Zone, Dike Event June 17 - June 21, 2007  </vt:lpstr>
      <vt:lpstr>Dike event - LOS ascending</vt:lpstr>
      <vt:lpstr>Earthquake Hazards</vt:lpstr>
      <vt:lpstr>PowerPoint Presentation</vt:lpstr>
      <vt:lpstr>Interseismic Deformation</vt:lpstr>
      <vt:lpstr>PowerPoint Presentation</vt:lpstr>
      <vt:lpstr>PowerPoint Presentation</vt:lpstr>
      <vt:lpstr>PowerPoint Presentation</vt:lpstr>
      <vt:lpstr>PowerPoint Presentation</vt:lpstr>
      <vt:lpstr>PowerPoint Presentation</vt:lpstr>
      <vt:lpstr>Hydrological Applications</vt:lpstr>
      <vt:lpstr>PowerPoint Presentation</vt:lpstr>
      <vt:lpstr>Groundwater Pumping, Las Vegas</vt:lpstr>
      <vt:lpstr>PowerPoint Presentation</vt:lpstr>
      <vt:lpstr>InSAR Technology and Method</vt:lpstr>
      <vt:lpstr>Persistent scatterers</vt:lpstr>
      <vt:lpstr>Wide-swath InSAR</vt:lpstr>
      <vt:lpstr>Atmospheric Corrections</vt:lpstr>
      <vt:lpstr>Split-Beam Processing for 2-D</vt:lpstr>
      <vt:lpstr>PowerPoint Presentation</vt:lpstr>
    </vt:vector>
  </TitlesOfParts>
  <Company>SIO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Sandwell</dc:creator>
  <cp:lastModifiedBy>Microsoft Office User</cp:lastModifiedBy>
  <cp:revision>20</cp:revision>
  <dcterms:created xsi:type="dcterms:W3CDTF">2013-06-24T21:30:39Z</dcterms:created>
  <dcterms:modified xsi:type="dcterms:W3CDTF">2014-07-20T22:54:10Z</dcterms:modified>
</cp:coreProperties>
</file>